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</p:sldIdLst>
  <p:sldSz cy="5143500" cx="9144000"/>
  <p:notesSz cx="6858000" cy="9144000"/>
  <p:embeddedFontLst>
    <p:embeddedFont>
      <p:font typeface="Nunito SemiBold"/>
      <p:regular r:id="rId147"/>
      <p:bold r:id="rId148"/>
      <p:italic r:id="rId149"/>
      <p:boldItalic r:id="rId150"/>
    </p:embeddedFont>
    <p:embeddedFont>
      <p:font typeface="Nunito"/>
      <p:regular r:id="rId151"/>
      <p:bold r:id="rId152"/>
      <p:italic r:id="rId153"/>
      <p:boldItalic r:id="rId154"/>
    </p:embeddedFont>
    <p:embeddedFont>
      <p:font typeface="Poppins"/>
      <p:regular r:id="rId155"/>
      <p:bold r:id="rId156"/>
      <p:italic r:id="rId157"/>
      <p:boldItalic r:id="rId158"/>
    </p:embeddedFont>
    <p:embeddedFont>
      <p:font typeface="Montserrat"/>
      <p:regular r:id="rId159"/>
      <p:bold r:id="rId160"/>
      <p:italic r:id="rId161"/>
      <p:boldItalic r:id="rId162"/>
    </p:embeddedFont>
    <p:embeddedFont>
      <p:font typeface="Gothic A1 SemiBold"/>
      <p:regular r:id="rId163"/>
      <p:bold r:id="rId164"/>
    </p:embeddedFont>
    <p:embeddedFont>
      <p:font typeface="Gothic A1"/>
      <p:regular r:id="rId165"/>
      <p:bold r:id="rId166"/>
    </p:embeddedFont>
    <p:embeddedFont>
      <p:font typeface="Nunito Light"/>
      <p:regular r:id="rId167"/>
      <p:bold r:id="rId168"/>
      <p:italic r:id="rId169"/>
      <p:boldItalic r:id="rId1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9248899-1878-4D0F-AD34-541D15658E18}">
  <a:tblStyle styleId="{A9248899-1878-4D0F-AD34-541D15658E1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14688E3-CF65-4DED-A0A7-6786521BE94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font" Target="fonts/NunitoSemiBold-boldItalic.fntdata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NunitoSemiBold-italic.fntdata"/><Relationship Id="rId4" Type="http://schemas.openxmlformats.org/officeDocument/2006/relationships/tableStyles" Target="tableStyles.xml"/><Relationship Id="rId148" Type="http://schemas.openxmlformats.org/officeDocument/2006/relationships/font" Target="fonts/NunitoSemiBold-bold.fntdata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font" Target="fonts/NunitoSemiBold-regular.fntdata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170" Type="http://schemas.openxmlformats.org/officeDocument/2006/relationships/font" Target="fonts/NunitoLight-boldItalic.fntdata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font" Target="fonts/GothicA1-regular.fntdata"/><Relationship Id="rId69" Type="http://schemas.openxmlformats.org/officeDocument/2006/relationships/slide" Target="slides/slide62.xml"/><Relationship Id="rId164" Type="http://schemas.openxmlformats.org/officeDocument/2006/relationships/font" Target="fonts/GothicA1SemiBold-bold.fntdata"/><Relationship Id="rId163" Type="http://schemas.openxmlformats.org/officeDocument/2006/relationships/font" Target="fonts/GothicA1SemiBold-regular.fntdata"/><Relationship Id="rId162" Type="http://schemas.openxmlformats.org/officeDocument/2006/relationships/font" Target="fonts/Montserrat-boldItalic.fntdata"/><Relationship Id="rId169" Type="http://schemas.openxmlformats.org/officeDocument/2006/relationships/font" Target="fonts/NunitoLight-italic.fntdata"/><Relationship Id="rId168" Type="http://schemas.openxmlformats.org/officeDocument/2006/relationships/font" Target="fonts/NunitoLight-bold.fntdata"/><Relationship Id="rId167" Type="http://schemas.openxmlformats.org/officeDocument/2006/relationships/font" Target="fonts/NunitoLight-regular.fntdata"/><Relationship Id="rId166" Type="http://schemas.openxmlformats.org/officeDocument/2006/relationships/font" Target="fonts/GothicA1-bold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font" Target="fonts/Montserrat-italic.fntdata"/><Relationship Id="rId54" Type="http://schemas.openxmlformats.org/officeDocument/2006/relationships/slide" Target="slides/slide47.xml"/><Relationship Id="rId160" Type="http://schemas.openxmlformats.org/officeDocument/2006/relationships/font" Target="fonts/Montserrat-bold.fntdata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font" Target="fonts/Montserrat-regular.fntdata"/><Relationship Id="rId59" Type="http://schemas.openxmlformats.org/officeDocument/2006/relationships/slide" Target="slides/slide52.xml"/><Relationship Id="rId154" Type="http://schemas.openxmlformats.org/officeDocument/2006/relationships/font" Target="fonts/Nunito-boldItalic.fntdata"/><Relationship Id="rId58" Type="http://schemas.openxmlformats.org/officeDocument/2006/relationships/slide" Target="slides/slide51.xml"/><Relationship Id="rId153" Type="http://schemas.openxmlformats.org/officeDocument/2006/relationships/font" Target="fonts/Nunito-italic.fntdata"/><Relationship Id="rId152" Type="http://schemas.openxmlformats.org/officeDocument/2006/relationships/font" Target="fonts/Nunito-bold.fntdata"/><Relationship Id="rId151" Type="http://schemas.openxmlformats.org/officeDocument/2006/relationships/font" Target="fonts/Nunito-regular.fntdata"/><Relationship Id="rId158" Type="http://schemas.openxmlformats.org/officeDocument/2006/relationships/font" Target="fonts/Poppins-boldItalic.fntdata"/><Relationship Id="rId157" Type="http://schemas.openxmlformats.org/officeDocument/2006/relationships/font" Target="fonts/Poppins-italic.fntdata"/><Relationship Id="rId156" Type="http://schemas.openxmlformats.org/officeDocument/2006/relationships/font" Target="fonts/Poppins-bold.fntdata"/><Relationship Id="rId155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aesthetic-mapping.html#fig:four-locations-temps-by-month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histograms-density-plots.html#fig:titanic-ages-dens1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histograms-density-plots.html#fig:titanic-ages-dens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bundestag-pie" TargetMode="External"/><Relationship Id="rId3" Type="http://schemas.openxmlformats.org/officeDocument/2006/relationships/hyperlink" Target="https://serialmentor.com/dataviz/visualizing-proportions.html#fig:bundestag-stacked-bars" TargetMode="External"/><Relationship Id="rId4" Type="http://schemas.openxmlformats.org/officeDocument/2006/relationships/hyperlink" Target="https://serialmentor.com/dataviz/visualizing-proportions.html#fig:bundestag-bars-side-by-side" TargetMode="Externa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bundestag-pie" TargetMode="External"/><Relationship Id="rId3" Type="http://schemas.openxmlformats.org/officeDocument/2006/relationships/hyperlink" Target="https://serialmentor.com/dataviz/visualizing-proportions.html#fig:bundestag-stacked-bars" TargetMode="External"/><Relationship Id="rId4" Type="http://schemas.openxmlformats.org/officeDocument/2006/relationships/hyperlink" Target="https://serialmentor.com/dataviz/visualizing-proportions.html#fig:bundestag-bars-side-by-side" TargetMode="Externa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bundestag-pie" TargetMode="External"/><Relationship Id="rId3" Type="http://schemas.openxmlformats.org/officeDocument/2006/relationships/hyperlink" Target="https://serialmentor.com/dataviz/visualizing-proportions.html#fig:bundestag-stacked-bars" TargetMode="External"/><Relationship Id="rId4" Type="http://schemas.openxmlformats.org/officeDocument/2006/relationships/hyperlink" Target="https://serialmentor.com/dataviz/visualizing-proportions.html#fig:bundestag-bars-side-by-side" TargetMode="Externa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bundestag-pie" TargetMode="External"/><Relationship Id="rId3" Type="http://schemas.openxmlformats.org/officeDocument/2006/relationships/hyperlink" Target="https://serialmentor.com/dataviz/visualizing-proportions.html#fig:bundestag-stacked-bars" TargetMode="External"/><Relationship Id="rId4" Type="http://schemas.openxmlformats.org/officeDocument/2006/relationships/hyperlink" Target="https://serialmentor.com/dataviz/visualizing-proportions.html#fig:bundestag-bars-side-by-side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health-vs-age" TargetMode="External"/><Relationship Id="rId3" Type="http://schemas.openxmlformats.org/officeDocument/2006/relationships/hyperlink" Target="https://serialmentor.com/dataviz/visualizing-proportions.html#fig:health-vs-age-facets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rialmentor.com/dataviz/visualizing-proportions.html#fig:marital-vs-age-facet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1c50f413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1c50f413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f5f0fc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4f5f0fc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65125c6617_2_5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65125c6617_2_5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65125c6617_2_6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65125c6617_2_6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65125c6617_2_7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65125c6617_2_7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5125c6617_2_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65125c6617_2_7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5125c6617_2_8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65125c6617_2_8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5125c6617_2_8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65125c6617_2_8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65125c6617_2_9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65125c6617_2_9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5125c6617_2_1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65125c6617_2_10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65125c6617_2_10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65125c6617_2_10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5125c6617_2_1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65125c6617_2_11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4f5f0fc2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4f5f0fc2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5125c6617_2_11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65125c6617_2_11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5125c6617_2_1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g65125c6617_2_12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5125c6617_2_13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65125c6617_2_13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5125c6617_2_13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65125c6617_2_13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65125c6617_2_1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65125c6617_2_14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65125c6617_2_15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65125c6617_2_15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65125c6617_2_15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g65125c6617_2_15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5125c6617_2_16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65125c6617_2_16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5125c6617_2_16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65125c6617_2_16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65125c6617_2_17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65125c6617_2_17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f5f0fc2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f5f0fc2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65125c6617_2_1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65125c6617_2_17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5125c6617_2_18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g65125c6617_2_18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65125c6617_2_1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g65125c6617_2_18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65125c6617_2_19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65125c6617_2_19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651b4f049c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651b4f049c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경험적 누적분포함수는 데이터 분포의 적합(fit)을 평가하거나 서로 다른 여러 표본 분포를 비교할 때. 그리고 표본으로부터 모집단 백분위수를 추정할 수 있습니다.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6505e857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6505e857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505e8571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6505e8571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6505e857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6505e857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651b4f03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651b4f03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6505e8571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6505e857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경험적 누적분포함수는 데이터 분포의 적합(fit)을 평가하거나 서로 다른 여러 표본 분포를 비교할 때. 그리고 표본으로부터 모집단 백분위수를 추정할 수 있습니다.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f5f0fc2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f5f0fc2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어떤 변수에 어떤 변수를 매핑할지는 우리에게 달려 있습니다. 예를 들어 온도를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y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축 에 매핑 하고 위치를 색상 에 매핑하는 대신 그 반대의 작업을 수행 할 수 있습니다. 이제 주요 관심 변수 (온도)가 색상으로 표시되므로 유용한 정보를 전달하기 위해 색상에 대해 충분히 큰 색상 영역을 표시해야합니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fbd3fa3f2f2bb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fbd3fa3f2f2bb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65125c6617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65125c6617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2fbd3fa3f2f2bb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2fbd3fa3f2f2bb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651b4f049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651b4f049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651b4f049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651b4f049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651b4f049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651b4f049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651b4f049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651b4f049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651b4f049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651b4f049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51b4f049c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51b4f049c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경험적 누적분포함수는 데이터 분포의 적합(fit)을 평가하거나 서로 다른 여러 표본 분포를 비교할 때. 그리고 표본으로부터 모집단 백분위수를 추정할 수 있습니다.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651b4f049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651b4f049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f5f0fc2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f5f0fc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불연속적, 레벨</a:t>
            </a:r>
            <a:r>
              <a:rPr lang="en"/>
              <a:t>과 순서를 배치. 인기 있는 색 부터 -&gt;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그림 </a:t>
            </a:r>
            <a:r>
              <a:rPr lang="en" sz="1200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2.4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는 두 개의 위치 스케일 (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x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축을 따라 월 ,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</a:rPr>
              <a:t>y를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 따라 위치)을 사용 한다는 점을 강조하고 싶습니다.축) 그러나 연속 스케일이 아닙니다. 월은 12 개 수준의 정렬 된 요소이며 위치는 4 개 수준의 정렬되지 않은 요소입니다. 따라서 두 위치 스케일은 모두 불 연속적입니다. 이산 위치 스케일의 경우 일반적으로 축을 따라 서로 다른 레벨의 계수를 동일한 간격으로 배치합니다. 요인이 주문 된 경우 (여기서는 월과 같이) 레벨을 적절한 순서로 배치해야합니다. 순서가 순서가 맞지 않으면 (여기서는 위치와 마찬가지로) 순서는 임의적이며 원하는 순서를 선택할 수 있습니다. 나는 가장 차가운 색 (Chicago)에서 가장 인기있는 색 (Death Valley)에 이르기까지 쾌적한 색상을 만들기 위해 위치를 주문했습니다. 그러나 나는 다른 순서를 선택할 수 있었고 그 수치는 똑같이 유효했을 것입니다.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482d6b2a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482d6b2a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5 개의 개별 스케일을 사용하여 데이터를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4f5f0fc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4f5f0fc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4f5f0fc2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4f5f0fc2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f5f0fc2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f5f0fc2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4f5f0fc2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4f5f0fc2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1c50f41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1c50f41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f5f0fc2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4f5f0fc2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f5f0fc2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4f5f0fc2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 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데이터 집합에 매우 다른 크기의 숫자가 포함 된 경우 로그 스케일이 자주 사용됩니다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4f5f0fc2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4f5f0fc2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f5f0fc2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f5f0fc2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4f5f0fc2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4f5f0fc2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f5f0fc23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f5f0fc23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4f5f0fc23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4f5f0fc23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다. 따라서 로그 스케일이 적절하지 않은 경우에도 모집단 수를 중간 값으로 나누어 비율로 바꿉니다. 그러나 주민이 0 인 카운티가 있다면 어떻게해야합니까? 이 카운티는 마이너스 무한대에 있기 때문에 로그 스케일로 표시 할 수 없습니다. 이 상황에서는 로그 변환 대신 제곱근 변환을 사용하는 제곱근 스케일을 사용하는 것이 좋습니다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f5f0fc2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f5f0fc2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다. 따라서 로그 스케일이 적절하지 않은 경우에도 모집단 수를 중간 값으로 나누어 비율로 바꿉니다. 그러나 주민이 0 인 카운티가 있다면 어떻게해야합니까? 이 카운티는 마이너스 무한대에 있기 때문에 로그 스케일로 표시 할 수 없습니다. 이 상황에서는 로그 변환 대신 제곱근 변환을 사용하는 제곱근 스케일을 사용하는 것이 좋습니다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4f5f0fc23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4f5f0fc23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f5f0fc23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f5f0fc23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1c50f413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1c50f413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f5f0fc2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4f5f0fc2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4f5f0fc2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4f5f0fc2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4f5f0fc23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4f5f0fc23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4f5f0fc23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4f5f0fc23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3d8dd4e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3d8dd4e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4f5f0fc2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4f5f0fc2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f5f0fc23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f5f0fc23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linear scale vs log scale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4f5f0fc23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4f5f0fc23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f5f0fc23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4f5f0fc23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f5f0fc23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4f5f0fc23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1c50f41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1c50f41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f5f0fc23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f5f0fc23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d8dd4b9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d8dd4b9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f5f0fc23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f5f0fc23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4f5f0fc23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4f5f0fc23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3d8dd4b9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3d8dd4b9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f5f0fc23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4f5f0fc23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4f5f0fc23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4f5f0fc23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4f5f0fc23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4f5f0fc23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4f5f0fc23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4f5f0fc23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이 대체되고 있습니다. 밀도도에서 적절한 연속 곡선을 그려 데이터의 기본 확률 분포를 시각화하려고합니다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7.3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곡선은 데이터로부터 추정해야하며,이 추정 절차에 가장 일반적으로 사용되는 방법을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커널 밀도 추정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이라고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합니다.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커널 밀도 추정에서 우리는 작은 폭 (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대역폭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이라는 매개 변수로 제어)으로 연속 곡선 (커널)을 그립니다.)를 각 데이터 포인트의 위치에 추가 한 다음이 모든 곡선을 합산하여 최종 밀도 추정치를 얻습니다. 가장 널리 사용되는 커널은 가우스 커널 (가우스 벨 커브)이지만 다른 많은 선택이 있습니다.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4f5f0fc23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4f5f0fc23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이 대체되고 있습니다. 밀도도에서 적절한 연속 곡선을 그려 데이터의 기본 확률 분포를 시각화하려고합니다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7.3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곡선은 데이터로부터 추정해야하며,이 추정 절차에 가장 일반적으로 사용되는 방법을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커널 밀도 추정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이라고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합니다. 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커널 밀도 추정에서 우리는 작은 폭 (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대역폭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이라는 매개 변수로 제어)으로 연속 곡선 (커널)을 그립니다.)를 각 데이터 포인트의 위치에 추가 한 다음이 모든 곡선을 합산하여 최종 밀도 추정치를 얻습니다. 가장 널리 사용되는 커널은 가우스 커널 (가우스 벨 커브)이지만 다른 많은 선택이 있습니다.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482d6b2a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482d6b2a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4f5f0fc23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4f5f0fc23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4f5f0fc23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4f5f0fc2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4f5f0fc23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4f5f0fc23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505b91f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505b91f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505b91f9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505b91f9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505b91f9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505b91f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505b91f9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505b91f9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505b91f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505b91f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505b91f9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505b91f9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505b91f9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505b91f9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82d6b2a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82d6b2a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505b91f9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505b91f9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505b91f9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505b91f9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505b91f9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505b91f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506887a6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506887a6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506887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506887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많은 저자들이 파이 차트를 범주 적으로 거부하고 나란히 또는 누적 막대를 선호한다고 주장합니다. 일부는 일부 응용 프로그램에서 원형 차트 사용을 방어합니다. 내 의견으로는 이러한 시각화 중 어느 것도 다른 어떤 것보다 일관되게 우수하지 않다는 것입니다. 데이터 세트의 기능과 말하려는 특정 스토리에 따라 하나 또는 다른 방법을 선호 할 수 있습니다. 8 차 독일 연방 하원의 경우 원형 차트가 최선의 선택이라고 생각합니다. SPD와 FDP의 지배 연합이 CDU / CSU에 비해 ​​거의 다수를 차지하고 있음을 분명히 보여줍니다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10.1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사실은 다른 플롯에서 시각적으로 명확하지 않습니다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10.2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및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10.3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6506887a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6506887a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많은 저자들이 파이 차트를 범주 적으로 거부하고 나란히 또는 누적 막대를 선호한다고 주장합니다. 일부는 일부 응용 프로그램에서 원형 차트 사용을 방어합니다. 내 의견으로는 이러한 시각화 중 어느 것도 다른 어떤 것보다 일관되게 우수하지 않다는 것입니다. 데이터 세트의 기능과 말하려는 특정 스토리에 따라 하나 또는 다른 방법을 선호 할 수 있습니다. 8 차 독일 연방 하원의 경우 원형 차트가 최선의 선택이라고 생각합니다. SPD와 FDP의 지배 연합이 CDU / CSU에 비해 ​​거의 다수를 차지하고 있음을 분명히 보여줍니다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10.1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사실은 다른 플롯에서 시각적으로 명확하지 않습니다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10.2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및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10.3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6506887a6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6506887a6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많은 저자들이 파이 차트를 범주 적으로 거부하고 나란히 또는 누적 막대를 선호한다고 주장합니다. 일부는 일부 응용 프로그램에서 원형 차트 사용을 방어합니다. 내 의견으로는 이러한 시각화 중 어느 것도 다른 어떤 것보다 일관되게 우수하지 않다는 것입니다. 데이터 세트의 기능과 말하려는 특정 스토리에 따라 하나 또는 다른 방법을 선호 할 수 있습니다. 8 차 독일 연방 하원의 경우 원형 차트가 최선의 선택이라고 생각합니다. SPD와 FDP의 지배 연합이 CDU / CSU에 비해 ​​거의 다수를 차지하고 있음을 분명히 보여줍니다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10.1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사실은 다른 플롯에서 시각적으로 명확하지 않습니다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10.2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및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10.3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506887a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506887a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많은 저자들이 파이 차트를 범주 적으로 거부하고 나란히 또는 누적 막대를 선호한다고 주장합니다. 일부는 일부 응용 프로그램에서 원형 차트 사용을 방어합니다. 내 의견으로는 이러한 시각화 중 어느 것도 다른 어떤 것보다 일관되게 우수하지 않다는 것입니다. 데이터 세트의 기능과 말하려는 특정 스토리에 따라 하나 또는 다른 방법을 선호 할 수 있습니다. 8 차 독일 연방 하원의 경우 원형 차트가 최선의 선택이라고 생각합니다. SPD와 FDP의 지배 연합이 CDU / CSU에 비해 ​​거의 다수를 차지하고 있음을 분명히 보여줍니다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10.1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이 사실은 다른 플롯에서 시각적으로 명확하지 않습니다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10.2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및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10.3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63d8dd4b9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63d8dd4b9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나란히있는 막대는 전체 막대를 기준으로 개별 부품의 크기를 명확하게 시각화하지 못하는 문제가 있으며 누적 막대는 서로 다른 기준선을 갖기 때문에 다른 막대를 쉽게 비교할 수 없다는 문제가 있습니다. 각 파트에 대해 개별 플롯을 작성하고 각 플롯에서 전체에 대한 각 파트를 표시하여이 두 가지 문제를 해결할 수 있습니다. 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10.8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의 상태 데이터 세트의 경우이 절차의 결과는 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10.9입니다.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. 데이터 세트의 전체 연령 분포는 회색 음영 영역으로 표시되고 각 건강 상태에 대한 연령 분포는 파란색으로 표시됩니다. 이 수치는 절대적으로 건강이 좋거나 건강이 좋은 사람의 수가 30 ~ 40 세가 지난 후에 감소하는 반면, 공정한 건강을 가진 사람의 수는 모든 연령에서 거의 일정하게 유지됨을 강조합니다.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d8dd4b9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d8dd4b9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그림 10.10 : 일반 사회 조사 (GSS)에 의해보고 된 연령별 결혼 상태. 그림을 단순화하기 위해 분리 된 것으로보고 된 사례를 몇 개 제거했습니다. 결혼 한 적이 없거나 미망인 인 사람의 빈도가 결혼 연령과 이혼 한 사람의 연령 분포가 크게 왜곡되어 해석하기 어려워지기 때문에이 수치를 "나쁜"것으로 표시했습니다.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부분 밀도로 시각화 된 동일한 데이터 세트가 훨씬 더 명확합니다 (그림 </a:t>
            </a:r>
            <a:r>
              <a:rPr lang="en">
                <a:solidFill>
                  <a:srgbClr val="4183C4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10.11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). 특히 우리는 결혼 한 사람들의 비율이 30 대 후반에 정점에 이르고 이혼 한 사람들의 비율이 40 대 초반에 정점에 이르렀으며 미망인의 비율이 70 대 중반에 정점에 달한 것을 볼 수 있습니다.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482d6b2a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482d6b2a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3d8dd4b9b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3d8dd4b9b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3d8dd4b9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3d8dd4b9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백분율이 100 %를 초과하기 때문에이 수치는 유효하지 않습니다. 건축 자재와 건축 날짜가 겹칩니다. 예를 들어, 모든 현대 교량은 강철로 만들어졌으며 대부분의 공예 교량은 목재로 만들어졌습니다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3d8dd4b9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3d8dd4b9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백분율이 100 %를 초과하기 때문에이 수치는 유효하지 않습니다. 건축 자재와 건축 날짜가 겹칩니다. 예를 들어, 모든 현대 교량은 강철로 만들어졌으며 대부분의 공예 교량은 목재로 만들어졌습니다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3d8dd4b9b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63d8dd4b9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백분율이 100 %를 초과하기 때문에이 수치는 유효하지 않습니다. 건축 자재와 건축 날짜가 겹칩니다. 예를 들어, 모든 현대 교량은 강철로 만들어졌으며 대부분의 공예 교량은 목재로 만들어졌습니다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3d8dd4b9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63d8dd4b9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백분율이 100 %를 초과하기 때문에이 수치는 유효하지 않습니다. 건축 자재와 건축 날짜가 겹칩니다. 예를 들어, 모든 현대 교량은 강철로 만들어졌으며 대부분의 공예 교량은 목재로 만들어졌습니다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3d8dd4b9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3d8dd4b9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왼쪽에서 오른쪽으로 읽는 데 익숙하기 때문에 채색을 정의하는 세트가 오른쪽이 아닌 왼쪽으로 표시! 밴드 양이 최소화 되도록 순서를 변경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3d8dd4b9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3d8dd4b9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3d8dd4b9b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63d8dd4b9b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왼쪽에서 오른쪽으로 읽는 데 익숙하기 때문에 채색을 정의하는 세트가 오른쪽이 아닌 왼쪽으로 표시! 밴드 양이 최소화 되도록 순서를 변경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3d8dd4b9b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3d8dd4b9b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왼쪽에서 오른쪽으로 읽는 데 익숙하기 때문에 채색을 정의하는 세트가 오른쪽이 아닌 왼쪽으로 표시! 밴드 양이 최소화 되도록 순서를 변경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3d8dd4b9b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63d8dd4b9b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chemeClr val="lt1"/>
                </a:highlight>
              </a:rPr>
              <a:t>왼쪽에서 오른쪽으로 읽는 데 익숙하기 때문에 채색을 정의하는 세트가 오른쪽이 아닌 왼쪽으로 표시! 밴드 양이 최소화 되도록 순서를 변경</a:t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f5f0fc2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f5f0fc2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3d8dd4b9b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3d8dd4b9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3-4 개 이상의 정량 변수가있을 경우, 모든 산포도 행렬이 신속하게 다루기 어려워집니다. 이 경우 변수 쌍 간의 연관 양을 수량화하고 원시 데이터가 아닌이 양을 시각화하는 것이 더 유용합니다. 이를 수행하는 한 가지 일반적인 방법은 </a:t>
            </a:r>
            <a:r>
              <a:rPr i="1" lang="en">
                <a:solidFill>
                  <a:srgbClr val="333333"/>
                </a:solidFill>
                <a:highlight>
                  <a:srgbClr val="FFFFFF"/>
                </a:highlight>
              </a:rPr>
              <a:t>상관 계수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 를 계산하는 것 입니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3d8dd4b9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63d8dd4b9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63d8dd4b9b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63d8dd4b9b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63d8dd4b9b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63d8dd4b9b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63d8dd4b9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63d8dd4b9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3d8dd4b9b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63d8dd4b9b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3d8dd4b9b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3d8dd4b9b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3d8dd4b9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3d8dd4b9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3d8dd4b9b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3d8dd4b9b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3d8dd4b9b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3d8dd4b9b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82d6b2a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82d6b2a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line type. Some of these aesthetics can represent both continuous and discrete data (position, size, line width, color) while others can usually only represent discrete data (shape, line type).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63d8dd4b9b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63d8dd4b9b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3d8dd4b9b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3d8dd4b9b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머신러닝에서 데이터 셋의 특성(feature)가 많아지면, 각 특성인 하나의 차원(dimension) 또한 증가하게 된다. 이렇게 데이터의 차원이 증가할 수록 데이터 공간의 부피가 기하 급수적으로 증가하기 때문에, 데이터의 밀도는 차원이 증가할 수록 희소(sparse)해진다 출처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5125c6617_2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5125c6617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경험적 누적분포함수는 데이터 분포의 적합(fit)을 평가하거나 서로 다른 여러 표본 분포를 비교할 때 사용합니다. 그리고 표본으로부터 모집단 백분위수를 추정할 수 있습니다.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5125c6617_2_1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65125c6617_2_1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5125c6617_2_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65125c6617_2_1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5125c6617_2_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65125c6617_2_2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5125c6617_2_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65125c6617_2_2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5125c6617_2_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65125c6617_2_3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5125c6617_2_4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65125c6617_2_4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125c6617_2_4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65125c6617_2_4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1796344" y="1575558"/>
            <a:ext cx="55512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36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138298" y="1168496"/>
            <a:ext cx="68673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88974" y="877898"/>
            <a:ext cx="3660900" cy="3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13"/>
          <p:cNvSpPr/>
          <p:nvPr/>
        </p:nvSpPr>
        <p:spPr>
          <a:xfrm>
            <a:off x="311699" y="4256916"/>
            <a:ext cx="732000" cy="624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138298" y="1168496"/>
            <a:ext cx="68673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i="0" sz="1800" u="none" cap="none" strike="noStrike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800">
                <a:solidFill>
                  <a:srgbClr val="888888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5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eographic.org/streetview/singapore/index.html" TargetMode="External"/><Relationship Id="rId4" Type="http://schemas.openxmlformats.org/officeDocument/2006/relationships/image" Target="../media/image114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nominatim.openstreetmap.org/?format=json&amp;amp;polygon_geojson=1&amp;amp;addressdetails=1&amp;amp;q=adam%2Bpark" TargetMode="External"/><Relationship Id="rId4" Type="http://schemas.openxmlformats.org/officeDocument/2006/relationships/image" Target="../media/image109.jpg"/><Relationship Id="rId5" Type="http://schemas.openxmlformats.org/officeDocument/2006/relationships/image" Target="../media/image117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gist.github.com/sujinleeme/a63b64ade1609f9641e29b7d7479dd6b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3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gist.github.com/sujinleeme/a3881f88ed1cab761fa091a4af630801" TargetMode="External"/><Relationship Id="rId4" Type="http://schemas.openxmlformats.org/officeDocument/2006/relationships/hyperlink" Target="https://gist.github.com/sujinleeme/9034d380b3c0fb02c566dabc832c0857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docs.mapbox.com/mapbox-gl-js/example/queryrenderedfeatures/" TargetMode="External"/><Relationship Id="rId4" Type="http://schemas.openxmlformats.org/officeDocument/2006/relationships/image" Target="../media/image120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gist.github.com/sujinleeme/358c271bb92dd2574048fa7e9f46e350" TargetMode="External"/><Relationship Id="rId4" Type="http://schemas.openxmlformats.org/officeDocument/2006/relationships/image" Target="../media/image120.jpg"/><Relationship Id="rId5" Type="http://schemas.openxmlformats.org/officeDocument/2006/relationships/image" Target="../media/image112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Relationship Id="rId3" Type="http://schemas.openxmlformats.org/officeDocument/2006/relationships/hyperlink" Target="https://datavizproject.com/" TargetMode="Externa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8.jpg"/><Relationship Id="rId4" Type="http://schemas.openxmlformats.org/officeDocument/2006/relationships/image" Target="../media/image123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9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perrygeo/geojson-precision/blob/master/README.md" TargetMode="External"/><Relationship Id="rId4" Type="http://schemas.openxmlformats.org/officeDocument/2006/relationships/hyperlink" Target="https://github.com/mapbox/tippecanoe" TargetMode="External"/><Relationship Id="rId5" Type="http://schemas.openxmlformats.org/officeDocument/2006/relationships/image" Target="../media/image121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6.jpg"/><Relationship Id="rId4" Type="http://schemas.openxmlformats.org/officeDocument/2006/relationships/hyperlink" Target="https://developers.google.com/web/tools/chrome-devtools/speed/get-starte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Relationship Id="rId3" Type="http://schemas.openxmlformats.org/officeDocument/2006/relationships/hyperlink" Target="https://bost.ocks.org/mike/scroll/" TargetMode="External"/><Relationship Id="rId4" Type="http://schemas.openxmlformats.org/officeDocument/2006/relationships/hyperlink" Target="https://st-scrolly.netlify.com/" TargetMode="Externa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www.datavisualizationsociety.com/challenge" TargetMode="External"/><Relationship Id="rId4" Type="http://schemas.openxmlformats.org/officeDocument/2006/relationships/hyperlink" Target="http://www.storytellingwithdata.com/swdchallenge" TargetMode="External"/><Relationship Id="rId5" Type="http://schemas.openxmlformats.org/officeDocument/2006/relationships/hyperlink" Target="https://www.kaggle.com/" TargetMode="Externa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s://docs.bokeh.org/en/latest/" TargetMode="External"/><Relationship Id="rId4" Type="http://schemas.openxmlformats.org/officeDocument/2006/relationships/hyperlink" Target="https://github.com/bokeh/bokeh-notebooks" TargetMode="External"/><Relationship Id="rId5" Type="http://schemas.openxmlformats.org/officeDocument/2006/relationships/hyperlink" Target="https://github.com/bokeh/bokeh/tree/master/examples/app" TargetMode="Externa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github.com/bokeh/bokeh/tree/master/bokeh/sampledata/_data" TargetMode="External"/><Relationship Id="rId4" Type="http://schemas.openxmlformats.org/officeDocument/2006/relationships/hyperlink" Target="http://bit.ly/datavis-tacademy" TargetMode="Externa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hyperlink" Target="https://github.com/bokeh/bokeh/tree/master/examples/app" TargetMode="Externa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://bit.ly/datavis-tacadem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traitstimes.com/multimedia/graph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atavizproject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hyperlink" Target="https://github.com/rhiever/python-data-visualization-course/blob/master/Section%202%20-%20Basics%20of%20data%20visualization/chart-selector.p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serialmentor.com/dataviz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0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Relationship Id="rId4" Type="http://schemas.openxmlformats.org/officeDocument/2006/relationships/image" Target="../media/image79.png"/><Relationship Id="rId5" Type="http://schemas.openxmlformats.org/officeDocument/2006/relationships/image" Target="../media/image6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7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image" Target="../media/image8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9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9.png"/><Relationship Id="rId4" Type="http://schemas.openxmlformats.org/officeDocument/2006/relationships/image" Target="../media/image10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6.png"/><Relationship Id="rId4" Type="http://schemas.openxmlformats.org/officeDocument/2006/relationships/image" Target="../media/image9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Relationship Id="rId4" Type="http://schemas.openxmlformats.org/officeDocument/2006/relationships/hyperlink" Target="https://twitter.com/karim_douieb/status/1181695687005745153" TargetMode="External"/><Relationship Id="rId5" Type="http://schemas.openxmlformats.org/officeDocument/2006/relationships/hyperlink" Target="https://twitter.com/LaraLeaTrump/status/11780308156719800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7.png"/><Relationship Id="rId4" Type="http://schemas.openxmlformats.org/officeDocument/2006/relationships/image" Target="../media/image11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4.jpg"/><Relationship Id="rId4" Type="http://schemas.openxmlformats.org/officeDocument/2006/relationships/hyperlink" Target="http://str.sg/sgstreets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8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22.jpg"/><Relationship Id="rId4" Type="http://schemas.openxmlformats.org/officeDocument/2006/relationships/hyperlink" Target="https://en.wikipedia.org/wiki/Geometric_primitive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인터렉티브 데이터 시각화를 위한 파이썬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311700" y="2655332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이수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진 (@sujinleeme / sujinlee.me@gmail.com)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28"/>
          <p:cNvGraphicFramePr/>
          <p:nvPr/>
        </p:nvGraphicFramePr>
        <p:xfrm>
          <a:off x="1160708" y="14492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{A9248899-1878-4D0F-AD34-541D15658E18}</a:tableStyleId>
              </a:tblPr>
              <a:tblGrid>
                <a:gridCol w="1508625"/>
                <a:gridCol w="3097400"/>
                <a:gridCol w="1883575"/>
              </a:tblGrid>
              <a:tr h="18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데이터 유형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예시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연속/이산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양</a:t>
                      </a: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적/연속적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1.3, 5.7, 83, 1.5x10</a:t>
                      </a:r>
                      <a:r>
                        <a:rPr lang="en" sz="8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-2</a:t>
                      </a:r>
                      <a:endParaRPr sz="8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0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연속형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양적/이산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1, 2, 3, 4 / 0.5, 1.0, 1.5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이산형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3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질적/범주/비순차</a:t>
                      </a:r>
                      <a:b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</a:b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(factor)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더불어민주당, 자유한국당, 바른정당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연속형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질적</a:t>
                      </a: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/범</a:t>
                      </a: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주/</a:t>
                      </a: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순차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상</a:t>
                      </a: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, 중, 하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이산형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날짜 시간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1월 5일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이산형/연속형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6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텍스트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오늘 김 위원장과 나는 완전한 비핵화를 통해 핵 없는 한반도를 실현하는 것이 우리의 공동 목표라는 것을 확인했습니다.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X (간혹 범주형)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데이터 시각화: 데이터와 미학을 매핑하는 것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r>
              <a:rPr lang="en" sz="1400"/>
              <a:t>) 데이</a:t>
            </a:r>
            <a:r>
              <a:rPr lang="en" sz="1400"/>
              <a:t>터 유형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6" name="Google Shape;756;p118"/>
          <p:cNvSpPr/>
          <p:nvPr/>
        </p:nvSpPr>
        <p:spPr>
          <a:xfrm>
            <a:off x="226099" y="1690246"/>
            <a:ext cx="3335020" cy="3278504"/>
          </a:xfrm>
          <a:custGeom>
            <a:rect b="b" l="l" r="r" t="t"/>
            <a:pathLst>
              <a:path extrusionOk="0" h="3278504" w="3335020">
                <a:moveTo>
                  <a:pt x="0" y="0"/>
                </a:moveTo>
                <a:lnTo>
                  <a:pt x="3334793" y="0"/>
                </a:lnTo>
                <a:lnTo>
                  <a:pt x="3334793" y="3278393"/>
                </a:lnTo>
                <a:lnTo>
                  <a:pt x="0" y="3278393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57" name="Google Shape;757;p118"/>
          <p:cNvSpPr txBox="1"/>
          <p:nvPr/>
        </p:nvSpPr>
        <p:spPr>
          <a:xfrm>
            <a:off x="299124" y="1758698"/>
            <a:ext cx="30435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DFFFF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coordinates = 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[[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103.8140937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1.3287749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58" name="Google Shape;758;p118"/>
          <p:cNvGraphicFramePr/>
          <p:nvPr/>
        </p:nvGraphicFramePr>
        <p:xfrm>
          <a:off x="280074" y="20000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{014688E3-CF65-4DED-A0A7-6786521BE948}</a:tableStyleId>
              </a:tblPr>
              <a:tblGrid>
                <a:gridCol w="820425"/>
                <a:gridCol w="960125"/>
                <a:gridCol w="957575"/>
              </a:tblGrid>
              <a:tr h="168900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103.8140378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1.3288127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103.8139981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1.3288462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 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103.8139745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1.3288971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103.8139726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1.3289442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103.8141061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1.3291786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 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103.8141291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1.3292492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103.8141346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1.3293362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103.8141172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1.3294503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 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103.8140529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1.3296554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 gridSpan="2"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103.8137841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1.3300845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103.8137425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</a:tr>
              <a:tr h="2089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1.3302173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103.813713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1.3303406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</a:tr>
              <a:tr h="2089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103.81374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1.3310596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 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103.81363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</a:tr>
              <a:tr h="1689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1.3313742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[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103.813454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1.335882</a:t>
                      </a:r>
                      <a:r>
                        <a:rPr lang="en" sz="900" u="none" cap="none" strike="noStrike">
                          <a:solidFill>
                            <a:srgbClr val="89DD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],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0950" marB="0" marR="0" marL="0">
                    <a:solidFill>
                      <a:srgbClr val="36464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759" name="Google Shape;759;p118"/>
          <p:cNvSpPr txBox="1"/>
          <p:nvPr/>
        </p:nvSpPr>
        <p:spPr>
          <a:xfrm>
            <a:off x="299124" y="3991354"/>
            <a:ext cx="2700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0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103.8131354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1.3317404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103.8125838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7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1.331864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103.8123316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1.331977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1308100" rtl="0" algn="l">
              <a:lnSpc>
                <a:spcPct val="15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DFFFF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len(coordinates) 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19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0" name="Google Shape;760;p118"/>
          <p:cNvSpPr txBox="1"/>
          <p:nvPr/>
        </p:nvSpPr>
        <p:spPr>
          <a:xfrm>
            <a:off x="5210761" y="2638673"/>
            <a:ext cx="71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Adam Park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118"/>
          <p:cNvSpPr txBox="1"/>
          <p:nvPr/>
        </p:nvSpPr>
        <p:spPr>
          <a:xfrm>
            <a:off x="3846469" y="1793626"/>
            <a:ext cx="3303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752EB"/>
                </a:solidFill>
                <a:latin typeface="Poppins"/>
                <a:ea typeface="Poppins"/>
                <a:cs typeface="Poppins"/>
                <a:sym typeface="Poppins"/>
              </a:rPr>
              <a:t>19!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2" name="Google Shape;762;p118"/>
          <p:cNvSpPr txBox="1"/>
          <p:nvPr/>
        </p:nvSpPr>
        <p:spPr>
          <a:xfrm>
            <a:off x="1837876" y="1083775"/>
            <a:ext cx="5684100" cy="274200"/>
          </a:xfrm>
          <a:prstGeom prst="rect">
            <a:avLst/>
          </a:prstGeom>
          <a:solidFill>
            <a:srgbClr val="7752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Q. How many points are used to draw street line?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19"/>
          <p:cNvSpPr txBox="1"/>
          <p:nvPr>
            <p:ph type="title"/>
          </p:nvPr>
        </p:nvSpPr>
        <p:spPr>
          <a:xfrm>
            <a:off x="384725" y="505850"/>
            <a:ext cx="3832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Street GeoJSON dataset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8" name="Google Shape;768;p119"/>
          <p:cNvSpPr txBox="1"/>
          <p:nvPr/>
        </p:nvSpPr>
        <p:spPr>
          <a:xfrm>
            <a:off x="676678" y="1103447"/>
            <a:ext cx="4322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5915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Street Names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- scraping from 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geograhpic.org/streetview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9" name="Google Shape;769;p119"/>
          <p:cNvSpPr/>
          <p:nvPr/>
        </p:nvSpPr>
        <p:spPr>
          <a:xfrm>
            <a:off x="4960540" y="785610"/>
            <a:ext cx="2878200" cy="3702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0"/>
          <p:cNvSpPr txBox="1"/>
          <p:nvPr>
            <p:ph type="title"/>
          </p:nvPr>
        </p:nvSpPr>
        <p:spPr>
          <a:xfrm>
            <a:off x="384725" y="505850"/>
            <a:ext cx="4151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Street GeoJSON dataset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5" name="Google Shape;775;p120"/>
          <p:cNvSpPr txBox="1"/>
          <p:nvPr/>
        </p:nvSpPr>
        <p:spPr>
          <a:xfrm>
            <a:off x="505992" y="1172806"/>
            <a:ext cx="63558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775">
            <a:noAutofit/>
          </a:bodyPr>
          <a:lstStyle/>
          <a:p>
            <a:pPr indent="-335915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coordinates - using Openstreet's Nominaim API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348615" marR="0" rtl="0" algn="l">
              <a:lnSpc>
                <a:spcPct val="100000"/>
              </a:lnSpc>
              <a:spcBef>
                <a:spcPts val="285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https://nominatim.openstreetmap.org/?format=json&amp;polygon_geojson=1&amp;addressdetails=1&amp;q=adam+park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6" name="Google Shape;776;p120"/>
          <p:cNvSpPr/>
          <p:nvPr/>
        </p:nvSpPr>
        <p:spPr>
          <a:xfrm>
            <a:off x="270349" y="2202695"/>
            <a:ext cx="4151400" cy="1601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7" name="Google Shape;777;p120"/>
          <p:cNvSpPr/>
          <p:nvPr/>
        </p:nvSpPr>
        <p:spPr>
          <a:xfrm>
            <a:off x="4617940" y="1961195"/>
            <a:ext cx="4469700" cy="2830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21"/>
          <p:cNvSpPr txBox="1"/>
          <p:nvPr/>
        </p:nvSpPr>
        <p:spPr>
          <a:xfrm>
            <a:off x="384724" y="857649"/>
            <a:ext cx="1444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Parse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Filter  Mine  Represent  Refine  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3" name="Google Shape;783;p121"/>
          <p:cNvSpPr txBox="1"/>
          <p:nvPr/>
        </p:nvSpPr>
        <p:spPr>
          <a:xfrm>
            <a:off x="3432342" y="2017225"/>
            <a:ext cx="42741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providing some structure around what the data  means, ordering it into categories.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4" name="Google Shape;784;p121"/>
          <p:cNvSpPr txBox="1"/>
          <p:nvPr>
            <p:ph type="title"/>
          </p:nvPr>
        </p:nvSpPr>
        <p:spPr>
          <a:xfrm>
            <a:off x="3432352" y="1646500"/>
            <a:ext cx="43155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The process of making GeoJSON file.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2"/>
          <p:cNvSpPr txBox="1"/>
          <p:nvPr>
            <p:ph type="title"/>
          </p:nvPr>
        </p:nvSpPr>
        <p:spPr>
          <a:xfrm>
            <a:off x="384725" y="505850"/>
            <a:ext cx="8362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Web scraping with Openstreet's Nominaim API [</a:t>
            </a:r>
            <a:r>
              <a:rPr lang="en" sz="2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gist</a:t>
            </a: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0" name="Google Shape;790;p122"/>
          <p:cNvSpPr txBox="1"/>
          <p:nvPr/>
        </p:nvSpPr>
        <p:spPr>
          <a:xfrm>
            <a:off x="507498" y="1571401"/>
            <a:ext cx="62718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66395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Using beautiful4soup (python)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66395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Update street names in all-streets.txt.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66395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Change your COUNTRY_CODE = 'sg' in geojson_generator.py.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66395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Run geojson_generator.py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  <a:p>
            <a:pPr indent="-366395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Check *.csv and geojson.json file.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23"/>
          <p:cNvSpPr txBox="1"/>
          <p:nvPr>
            <p:ph type="title"/>
          </p:nvPr>
        </p:nvSpPr>
        <p:spPr>
          <a:xfrm>
            <a:off x="384726" y="505850"/>
            <a:ext cx="3944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</a:rPr>
              <a:t>Add street properties</a:t>
            </a:r>
            <a:endParaRPr sz="2400"/>
          </a:p>
        </p:txBody>
      </p:sp>
      <p:sp>
        <p:nvSpPr>
          <p:cNvPr id="796" name="Google Shape;796;p123"/>
          <p:cNvSpPr/>
          <p:nvPr/>
        </p:nvSpPr>
        <p:spPr>
          <a:xfrm>
            <a:off x="232374" y="1279847"/>
            <a:ext cx="8719500" cy="293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4"/>
          <p:cNvSpPr txBox="1"/>
          <p:nvPr>
            <p:ph type="title"/>
          </p:nvPr>
        </p:nvSpPr>
        <p:spPr>
          <a:xfrm>
            <a:off x="236275" y="505850"/>
            <a:ext cx="6390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Get GoogleMaps StreetView Images [</a:t>
            </a:r>
            <a:r>
              <a:rPr lang="en" sz="2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gist</a:t>
            </a: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2" name="Google Shape;802;p124"/>
          <p:cNvSpPr txBox="1"/>
          <p:nvPr/>
        </p:nvSpPr>
        <p:spPr>
          <a:xfrm>
            <a:off x="4378436" y="1188441"/>
            <a:ext cx="38772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5915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download Google Street View, keep file  name to `streetname/{</a:t>
            </a: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longitude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}-{</a:t>
            </a: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latitude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}.png`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Convert a JSON's file tree structure [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gist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3" name="Google Shape;803;p124"/>
          <p:cNvSpPr/>
          <p:nvPr/>
        </p:nvSpPr>
        <p:spPr>
          <a:xfrm>
            <a:off x="488174" y="1208347"/>
            <a:ext cx="3335020" cy="3480435"/>
          </a:xfrm>
          <a:custGeom>
            <a:rect b="b" l="l" r="r" t="t"/>
            <a:pathLst>
              <a:path extrusionOk="0" h="3480435" w="3335020">
                <a:moveTo>
                  <a:pt x="0" y="0"/>
                </a:moveTo>
                <a:lnTo>
                  <a:pt x="3334793" y="0"/>
                </a:lnTo>
                <a:lnTo>
                  <a:pt x="3334793" y="3480293"/>
                </a:lnTo>
                <a:lnTo>
                  <a:pt x="0" y="3480293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04" name="Google Shape;804;p124"/>
          <p:cNvSpPr txBox="1"/>
          <p:nvPr/>
        </p:nvSpPr>
        <p:spPr>
          <a:xfrm>
            <a:off x="561199" y="1276801"/>
            <a:ext cx="985500" cy="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DFFFF"/>
                </a:solidFill>
                <a:latin typeface="Courier New"/>
                <a:ea typeface="Courier New"/>
                <a:cs typeface="Courier New"/>
                <a:sym typeface="Courier New"/>
              </a:rPr>
              <a:t>├── Adam\ Park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805" name="Google Shape;805;p124"/>
          <p:cNvGraphicFramePr/>
          <p:nvPr/>
        </p:nvGraphicFramePr>
        <p:xfrm>
          <a:off x="542149" y="14705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{014688E3-CF65-4DED-A0A7-6786521BE948}</a:tableStyleId>
              </a:tblPr>
              <a:tblGrid>
                <a:gridCol w="203200"/>
                <a:gridCol w="342900"/>
                <a:gridCol w="1780550"/>
              </a:tblGrid>
              <a:tr h="1454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03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103.8123316-1.331977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103.8125838-1.331864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103.8131354-1.3317404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103.813454-1.3315882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103.81363-1.3313742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103.813713-1.3303406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103.81374-1.3310596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103.8137425-1.3302173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103.8137841-1.3300845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103.8139726-1.3289442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103.8139745-1.3288971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103.8139981-1.3288462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103.8140378-1.3288127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103.8140529-1.3296554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103.8140937-1.3287749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103.8141061-1.3291786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103.8141172-1.3294503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61300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├──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72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103.8141291-1.3292492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  <a:tr h="145425">
                <a:tc>
                  <a:txBody>
                    <a:bodyPr/>
                    <a:lstStyle/>
                    <a:p>
                      <a:pPr indent="0" lvl="0" marL="31750" marR="0" rtl="0" algn="l">
                        <a:lnSpc>
                          <a:spcPct val="116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│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26669" rtl="0" algn="r">
                        <a:lnSpc>
                          <a:spcPct val="116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└──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4290" marR="0" rtl="0" algn="l">
                        <a:lnSpc>
                          <a:spcPct val="1161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cap="none" strike="noStrike">
                          <a:solidFill>
                            <a:srgbClr val="F68C6B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103.8141346-1.3293362</a:t>
                      </a:r>
                      <a:r>
                        <a:rPr lang="en" sz="900" u="none" cap="none" strike="noStrike">
                          <a:solidFill>
                            <a:srgbClr val="ED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.jpg</a:t>
                      </a:r>
                      <a:endParaRPr sz="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0" marB="0" marR="0" marL="0">
                    <a:solidFill>
                      <a:srgbClr val="36464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5"/>
          <p:cNvSpPr txBox="1"/>
          <p:nvPr/>
        </p:nvSpPr>
        <p:spPr>
          <a:xfrm>
            <a:off x="384724" y="857649"/>
            <a:ext cx="1444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Parse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Filter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Mine  Represent  Refine  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125"/>
          <p:cNvSpPr txBox="1"/>
          <p:nvPr/>
        </p:nvSpPr>
        <p:spPr>
          <a:xfrm>
            <a:off x="3441077" y="2166075"/>
            <a:ext cx="42099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Removing all but the data of interest.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6"/>
          <p:cNvSpPr txBox="1"/>
          <p:nvPr>
            <p:ph type="title"/>
          </p:nvPr>
        </p:nvSpPr>
        <p:spPr>
          <a:xfrm>
            <a:off x="384725" y="505850"/>
            <a:ext cx="5609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</a:rPr>
              <a:t>Filter inappropriate street photos</a:t>
            </a:r>
            <a:endParaRPr sz="2400"/>
          </a:p>
        </p:txBody>
      </p:sp>
      <p:sp>
        <p:nvSpPr>
          <p:cNvPr id="817" name="Google Shape;817;p126"/>
          <p:cNvSpPr/>
          <p:nvPr/>
        </p:nvSpPr>
        <p:spPr>
          <a:xfrm>
            <a:off x="1957246" y="1936496"/>
            <a:ext cx="4891200" cy="160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27"/>
          <p:cNvSpPr txBox="1"/>
          <p:nvPr>
            <p:ph type="title"/>
          </p:nvPr>
        </p:nvSpPr>
        <p:spPr>
          <a:xfrm>
            <a:off x="384725" y="505850"/>
            <a:ext cx="70083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Pick properties for data-driven storytelling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127"/>
          <p:cNvSpPr/>
          <p:nvPr/>
        </p:nvSpPr>
        <p:spPr>
          <a:xfrm>
            <a:off x="232374" y="1279847"/>
            <a:ext cx="8719500" cy="2937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4" name="Google Shape;824;p127"/>
          <p:cNvSpPr txBox="1"/>
          <p:nvPr/>
        </p:nvSpPr>
        <p:spPr>
          <a:xfrm>
            <a:off x="4279491" y="1480747"/>
            <a:ext cx="4647000" cy="273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None/>
            </a:pPr>
            <a:r>
              <a:rPr b="1" i="1" lang="en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used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데이터 시각화: 데이터와 미학을 </a:t>
            </a:r>
            <a:r>
              <a:rPr lang="en" sz="1200">
                <a:solidFill>
                  <a:srgbClr val="F80096"/>
                </a:solidFill>
              </a:rPr>
              <a:t>&lt;스케일; Scale&gt; </a:t>
            </a:r>
            <a:r>
              <a:rPr lang="en" sz="1200"/>
              <a:t>로 매핑하는 것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3) 스케일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스케일은 반드시 1대1로, 특정 데이터 값에 정확한 하나의 미학 값이 존재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600" y="1584849"/>
            <a:ext cx="5310001" cy="15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8"/>
          <p:cNvSpPr txBox="1"/>
          <p:nvPr/>
        </p:nvSpPr>
        <p:spPr>
          <a:xfrm>
            <a:off x="384724" y="857649"/>
            <a:ext cx="1444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Parse  Filter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Mine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Represent  Refine  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0" name="Google Shape;830;p128"/>
          <p:cNvSpPr txBox="1"/>
          <p:nvPr>
            <p:ph type="title"/>
          </p:nvPr>
        </p:nvSpPr>
        <p:spPr>
          <a:xfrm>
            <a:off x="3413569" y="1773719"/>
            <a:ext cx="45561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application of methods from statistics or data  mining, as a way to discern patterns or place the  data in mathematical context.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9"/>
          <p:cNvSpPr txBox="1"/>
          <p:nvPr>
            <p:ph type="title"/>
          </p:nvPr>
        </p:nvSpPr>
        <p:spPr>
          <a:xfrm>
            <a:off x="384725" y="505850"/>
            <a:ext cx="686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Get a street photo when mouseover on map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6" name="Google Shape;836;p129"/>
          <p:cNvSpPr txBox="1"/>
          <p:nvPr/>
        </p:nvSpPr>
        <p:spPr>
          <a:xfrm>
            <a:off x="3150237" y="1394724"/>
            <a:ext cx="4286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5915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 MapBox’s queryRenderedFeatures() API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Show properties of hovered-over map elements.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7" name="Google Shape;837;p129"/>
          <p:cNvSpPr txBox="1"/>
          <p:nvPr/>
        </p:nvSpPr>
        <p:spPr>
          <a:xfrm>
            <a:off x="3354390" y="3588250"/>
            <a:ext cx="40527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https://docs.mapbox.com/mapbox-gl-js/example/queryrenderedfeatures/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8" name="Google Shape;838;p129"/>
          <p:cNvSpPr txBox="1"/>
          <p:nvPr/>
        </p:nvSpPr>
        <p:spPr>
          <a:xfrm>
            <a:off x="3354393" y="2155895"/>
            <a:ext cx="5061600" cy="1282200"/>
          </a:xfrm>
          <a:prstGeom prst="rect">
            <a:avLst/>
          </a:prstGeom>
          <a:solidFill>
            <a:srgbClr val="36464F"/>
          </a:solidFill>
          <a:ln>
            <a:noFill/>
          </a:ln>
        </p:spPr>
        <p:txBody>
          <a:bodyPr anchorCtr="0" anchor="t" bIns="0" lIns="0" spcFirstLastPara="1" rIns="0" wrap="square" tIns="80625">
            <a:no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 Find all features at a point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-74930" lvl="0" marL="160020" marR="184403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E93A1"/>
                </a:solidFill>
                <a:latin typeface="Courier New"/>
                <a:ea typeface="Courier New"/>
                <a:cs typeface="Courier New"/>
                <a:sym typeface="Courier New"/>
              </a:rPr>
              <a:t>var features = map.queryRenderedFeatures( 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35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00">
                <a:solidFill>
                  <a:srgbClr val="8E93A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257683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1000">
                <a:solidFill>
                  <a:srgbClr val="FF5270"/>
                </a:solidFill>
                <a:latin typeface="Courier New"/>
                <a:ea typeface="Courier New"/>
                <a:cs typeface="Courier New"/>
                <a:sym typeface="Courier New"/>
              </a:rPr>
              <a:t>layers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1000">
                <a:solidFill>
                  <a:srgbClr val="FF5270"/>
                </a:solidFill>
                <a:latin typeface="Courier New"/>
                <a:ea typeface="Courier New"/>
                <a:cs typeface="Courier New"/>
                <a:sym typeface="Courier New"/>
              </a:rPr>
              <a:t>'my-layer-name'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 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E93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9" name="Google Shape;839;p129"/>
          <p:cNvSpPr/>
          <p:nvPr/>
        </p:nvSpPr>
        <p:spPr>
          <a:xfrm>
            <a:off x="280399" y="1529046"/>
            <a:ext cx="2530500" cy="2535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0"/>
          <p:cNvSpPr txBox="1"/>
          <p:nvPr>
            <p:ph type="title"/>
          </p:nvPr>
        </p:nvSpPr>
        <p:spPr>
          <a:xfrm>
            <a:off x="384726" y="505850"/>
            <a:ext cx="8759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Get a street photo when mouseover on map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5" name="Google Shape;845;p130"/>
          <p:cNvSpPr txBox="1"/>
          <p:nvPr/>
        </p:nvSpPr>
        <p:spPr>
          <a:xfrm>
            <a:off x="3198612" y="1128674"/>
            <a:ext cx="52539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5915" lvl="0" marL="34861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Some streets/coordinates don’t have photos.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Retrive the nearest coordinate from a set of geographical coordinates  using haversine formula [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gist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130"/>
          <p:cNvSpPr/>
          <p:nvPr/>
        </p:nvSpPr>
        <p:spPr>
          <a:xfrm>
            <a:off x="280399" y="1529046"/>
            <a:ext cx="2530500" cy="2535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130"/>
          <p:cNvSpPr/>
          <p:nvPr/>
        </p:nvSpPr>
        <p:spPr>
          <a:xfrm>
            <a:off x="3607142" y="2388095"/>
            <a:ext cx="2977500" cy="2108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1"/>
          <p:cNvSpPr txBox="1"/>
          <p:nvPr/>
        </p:nvSpPr>
        <p:spPr>
          <a:xfrm>
            <a:off x="384725" y="857650"/>
            <a:ext cx="18648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Parse  Filter  Mine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Represent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Refine  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3" name="Google Shape;853;p131"/>
          <p:cNvSpPr txBox="1"/>
          <p:nvPr>
            <p:ph type="title"/>
          </p:nvPr>
        </p:nvSpPr>
        <p:spPr>
          <a:xfrm>
            <a:off x="1123046" y="168667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29108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Determination of a simple representation, whether  the data takes one of many shapes such as a bar  graph, list, or tree.</a:t>
            </a:r>
            <a:endParaRPr/>
          </a:p>
        </p:txBody>
      </p:sp>
      <p:sp>
        <p:nvSpPr>
          <p:cNvPr id="854" name="Google Shape;854;p131"/>
          <p:cNvSpPr txBox="1"/>
          <p:nvPr/>
        </p:nvSpPr>
        <p:spPr>
          <a:xfrm>
            <a:off x="3401938" y="3318083"/>
            <a:ext cx="15195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https://datavizproject.com/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2"/>
          <p:cNvSpPr/>
          <p:nvPr/>
        </p:nvSpPr>
        <p:spPr>
          <a:xfrm>
            <a:off x="421124" y="1847721"/>
            <a:ext cx="4236000" cy="2301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0" name="Google Shape;860;p132"/>
          <p:cNvSpPr txBox="1"/>
          <p:nvPr>
            <p:ph type="title"/>
          </p:nvPr>
        </p:nvSpPr>
        <p:spPr>
          <a:xfrm>
            <a:off x="384725" y="505850"/>
            <a:ext cx="6484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Style lines with a data-driven property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1" name="Google Shape;861;p132"/>
          <p:cNvSpPr/>
          <p:nvPr/>
        </p:nvSpPr>
        <p:spPr>
          <a:xfrm>
            <a:off x="4856990" y="1847721"/>
            <a:ext cx="4144200" cy="2352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2" name="Google Shape;862;p132"/>
          <p:cNvSpPr txBox="1"/>
          <p:nvPr/>
        </p:nvSpPr>
        <p:spPr>
          <a:xfrm>
            <a:off x="579742" y="1171962"/>
            <a:ext cx="66954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-335915" lvl="0" marL="34861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 with conditional logic inside </a:t>
            </a:r>
            <a:r>
              <a:rPr lang="en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setPaintProperty()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API to change color of state  line (language)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3"/>
          <p:cNvSpPr txBox="1"/>
          <p:nvPr>
            <p:ph type="title"/>
          </p:nvPr>
        </p:nvSpPr>
        <p:spPr>
          <a:xfrm>
            <a:off x="384725" y="505850"/>
            <a:ext cx="4057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Coloring nested property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8" name="Google Shape;868;p133"/>
          <p:cNvSpPr/>
          <p:nvPr/>
        </p:nvSpPr>
        <p:spPr>
          <a:xfrm>
            <a:off x="2175883" y="2191178"/>
            <a:ext cx="4057800" cy="2412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9" name="Google Shape;869;p133"/>
          <p:cNvSpPr txBox="1"/>
          <p:nvPr/>
        </p:nvSpPr>
        <p:spPr>
          <a:xfrm>
            <a:off x="579752" y="1137675"/>
            <a:ext cx="66360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5915" lvl="0" marL="34861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if (</a:t>
            </a: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linguistic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=== malay &amp;&amp; origin === landmarks)?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 two map layers; </a:t>
            </a: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linguistic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&amp; origin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When it is </a:t>
            </a: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triggered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, repaint map with </a:t>
            </a:r>
            <a:r>
              <a:rPr lang="en" sz="1400">
                <a:solidFill>
                  <a:srgbClr val="595959"/>
                </a:solidFill>
                <a:latin typeface="Courier New"/>
                <a:ea typeface="Courier New"/>
                <a:cs typeface="Courier New"/>
                <a:sym typeface="Courier New"/>
              </a:rPr>
              <a:t>setPaintProperty()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 API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4"/>
          <p:cNvSpPr txBox="1"/>
          <p:nvPr/>
        </p:nvSpPr>
        <p:spPr>
          <a:xfrm>
            <a:off x="384724" y="857649"/>
            <a:ext cx="1444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Parse  Filter  Mine  Represent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Refine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5" name="Google Shape;875;p134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31330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the basic representation to make  it clearer and more visually engaging.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35"/>
          <p:cNvSpPr txBox="1"/>
          <p:nvPr/>
        </p:nvSpPr>
        <p:spPr>
          <a:xfrm>
            <a:off x="1773173" y="1924784"/>
            <a:ext cx="5268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just">
              <a:lnSpc>
                <a:spcPct val="114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First contentful paint tells you when content is first painted  to the screen, which is an important milestone in the user's  perception of the page load.</a:t>
            </a:r>
            <a:endParaRPr sz="175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6"/>
          <p:cNvSpPr txBox="1"/>
          <p:nvPr>
            <p:ph type="title"/>
          </p:nvPr>
        </p:nvSpPr>
        <p:spPr>
          <a:xfrm>
            <a:off x="384725" y="505850"/>
            <a:ext cx="6839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Optimise large GeoJSON in MapboxGL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6" name="Google Shape;886;p136"/>
          <p:cNvSpPr txBox="1"/>
          <p:nvPr/>
        </p:nvSpPr>
        <p:spPr>
          <a:xfrm>
            <a:off x="610448" y="1263925"/>
            <a:ext cx="4141500" cy="17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61315" lvl="0" marL="3740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AutoNum type="arabicPeriod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Set Zoom level &lt; 18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61315" lvl="0" marL="3740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AutoNum type="arabicPeriod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Remove unused features.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61315" lvl="0" marL="374015" marR="372745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AutoNum type="arabicPeriod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 decimal places for latitude and longitude with  [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geo-precision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61315" lvl="0" marL="3740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AutoNum type="arabicPeriod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Minify GeoJSON.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61315" lvl="0" marL="3740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AutoNum type="arabicPeriod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Convert GeoJSON to MBTiles with [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tripecanoe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] and  upload in tilesets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7" name="Google Shape;887;p136"/>
          <p:cNvSpPr/>
          <p:nvPr/>
        </p:nvSpPr>
        <p:spPr>
          <a:xfrm>
            <a:off x="4571989" y="1263933"/>
            <a:ext cx="3858300" cy="1984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7"/>
          <p:cNvSpPr txBox="1"/>
          <p:nvPr>
            <p:ph type="title"/>
          </p:nvPr>
        </p:nvSpPr>
        <p:spPr>
          <a:xfrm>
            <a:off x="384725" y="505850"/>
            <a:ext cx="6683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</a:rPr>
              <a:t>Optimisation Test with Chrome DevTools</a:t>
            </a:r>
            <a:endParaRPr sz="2400"/>
          </a:p>
        </p:txBody>
      </p:sp>
      <p:sp>
        <p:nvSpPr>
          <p:cNvPr id="893" name="Google Shape;893;p137"/>
          <p:cNvSpPr/>
          <p:nvPr/>
        </p:nvSpPr>
        <p:spPr>
          <a:xfrm>
            <a:off x="683073" y="1613546"/>
            <a:ext cx="8079000" cy="156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4" name="Google Shape;894;p137"/>
          <p:cNvSpPr txBox="1"/>
          <p:nvPr/>
        </p:nvSpPr>
        <p:spPr>
          <a:xfrm>
            <a:off x="4454140" y="3430952"/>
            <a:ext cx="42546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https://developers.google.com/web/tools/chrome-devtools/speed/get-started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30"/>
          <p:cNvGraphicFramePr/>
          <p:nvPr/>
        </p:nvGraphicFramePr>
        <p:xfrm>
          <a:off x="3421175" y="2190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{A9248899-1878-4D0F-AD34-541D15658E18}</a:tableStyleId>
              </a:tblPr>
              <a:tblGrid>
                <a:gridCol w="581850"/>
                <a:gridCol w="581850"/>
                <a:gridCol w="1326900"/>
                <a:gridCol w="2107425"/>
                <a:gridCol w="865675"/>
              </a:tblGrid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월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일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위치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스테이션 ID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b="1"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온도</a:t>
                      </a:r>
                      <a:endParaRPr b="1"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시카고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USW00014819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25.6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샌디에고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USW00093107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55.2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휴스턴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USW00012918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53.9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데스 밸리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USC00042319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51.0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시카고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USW00014819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25.5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샌디에고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USW00093107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55.3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휴스턴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USW00012918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53.8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데스 밸리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USC00042319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51.2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시카고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USW00014819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25.3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샌디에고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USW00093107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55.3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데스 밸리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USC00042319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51.3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3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휴스턴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USW00012918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53.8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425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미국 4개 지역 일일 평균 온도 데이터</a:t>
            </a:r>
            <a:endParaRPr sz="12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38"/>
          <p:cNvSpPr txBox="1"/>
          <p:nvPr>
            <p:ph type="title"/>
          </p:nvPr>
        </p:nvSpPr>
        <p:spPr>
          <a:xfrm>
            <a:off x="384725" y="505850"/>
            <a:ext cx="3590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Mobile-friendly Map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0" name="Google Shape;900;p138"/>
          <p:cNvSpPr txBox="1"/>
          <p:nvPr/>
        </p:nvSpPr>
        <p:spPr>
          <a:xfrm>
            <a:off x="622727" y="1207725"/>
            <a:ext cx="67221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5915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 different ZoomLevel, line thickness...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Handling Events!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35914" lvl="1" marL="12630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Disable to drag (because of scrolly-based interaction)</a:t>
            </a:r>
            <a:endParaRPr i="0" sz="14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-335914" lvl="1" marL="12630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Pinch zoom with two fingers</a:t>
            </a:r>
            <a:endParaRPr i="0" sz="14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-335914" lvl="1" marL="12630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Double click and zoom</a:t>
            </a:r>
            <a:endParaRPr i="0" sz="14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-335914" lvl="1" marL="12630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Touch and zoom rotate</a:t>
            </a:r>
            <a:endParaRPr i="0" sz="1400" u="none" cap="none" strike="noStrike">
              <a:latin typeface="Poppins"/>
              <a:ea typeface="Poppins"/>
              <a:cs typeface="Poppins"/>
              <a:sym typeface="Poppins"/>
            </a:endParaRPr>
          </a:p>
          <a:p>
            <a:pPr indent="-335914" lvl="1" marL="12630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○"/>
            </a:pPr>
            <a:r>
              <a:rPr i="0" lang="en" sz="1400" u="none" cap="none" strike="noStrik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Tap on the street and show popup &amp; marker with a finger  (highlight features within a bounding box)</a:t>
            </a:r>
            <a:endParaRPr i="0" sz="1400" u="none" cap="none" strike="noStrike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9"/>
          <p:cNvSpPr txBox="1"/>
          <p:nvPr/>
        </p:nvSpPr>
        <p:spPr>
          <a:xfrm>
            <a:off x="384725" y="857650"/>
            <a:ext cx="18408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Acquire  Parse  Filter  Mine  Represent  Refine  </a:t>
            </a: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6" name="Google Shape;906;p139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231330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the basic representation to make  it clearer and more visually engaging.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40"/>
          <p:cNvSpPr txBox="1"/>
          <p:nvPr>
            <p:ph type="title"/>
          </p:nvPr>
        </p:nvSpPr>
        <p:spPr>
          <a:xfrm>
            <a:off x="384725" y="505850"/>
            <a:ext cx="40278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Arial"/>
                <a:ea typeface="Arial"/>
                <a:cs typeface="Arial"/>
                <a:sym typeface="Arial"/>
              </a:rPr>
              <a:t>Scroll-based Interaction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40"/>
          <p:cNvSpPr txBox="1"/>
          <p:nvPr/>
        </p:nvSpPr>
        <p:spPr>
          <a:xfrm>
            <a:off x="478850" y="1243325"/>
            <a:ext cx="6946500" cy="17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The most popular interactive method in storytelling and data journalism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Mike Bostock says in </a:t>
            </a: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How to Scroll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Users p</a:t>
            </a: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refer scrolling to clicking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Allow rapid, incremental, reversible scrolling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Provide instantaneous, consistent feedback.</a:t>
            </a:r>
            <a:endParaRPr sz="14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ST Scroll - Open source</a:t>
            </a:r>
            <a:endParaRPr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https://st-scrolly.netlify.com/</a:t>
            </a:r>
            <a:endParaRPr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41"/>
          <p:cNvSpPr txBox="1"/>
          <p:nvPr>
            <p:ph type="title"/>
          </p:nvPr>
        </p:nvSpPr>
        <p:spPr>
          <a:xfrm>
            <a:off x="3616851" y="543925"/>
            <a:ext cx="27282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What’s next?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141"/>
          <p:cNvSpPr txBox="1"/>
          <p:nvPr/>
        </p:nvSpPr>
        <p:spPr>
          <a:xfrm>
            <a:off x="1138298" y="1168496"/>
            <a:ext cx="46335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317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Join online data vis challenges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18857"/>
              </a:lnSpc>
              <a:spcBef>
                <a:spcPts val="8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data visualization society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#SWDchallenge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kaggle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Arial"/>
              <a:buNone/>
            </a:pPr>
            <a:r>
              <a:t/>
            </a:r>
            <a:endParaRPr sz="15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Local Meetups related to data vis in SG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18857"/>
              </a:lnSpc>
              <a:spcBef>
                <a:spcPts val="869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Data Vis Singapore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Hacks/Hackers Singapore (Data &amp; Innovative Journalism)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42"/>
          <p:cNvSpPr txBox="1"/>
          <p:nvPr>
            <p:ph type="ctrTitle"/>
          </p:nvPr>
        </p:nvSpPr>
        <p:spPr>
          <a:xfrm>
            <a:off x="311700" y="565775"/>
            <a:ext cx="8520600" cy="22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BOKEH : 파이썬을 위한 인터렉티브 시각화 라이브러리</a:t>
            </a:r>
            <a:endParaRPr b="1"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43"/>
          <p:cNvSpPr txBox="1"/>
          <p:nvPr>
            <p:ph type="title"/>
          </p:nvPr>
        </p:nvSpPr>
        <p:spPr>
          <a:xfrm>
            <a:off x="311700" y="313616"/>
            <a:ext cx="8520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Bokeh is an</a:t>
            </a:r>
            <a:r>
              <a:rPr b="1" lang="en" sz="1400">
                <a:highlight>
                  <a:srgbClr val="FFFFFF"/>
                </a:highlight>
              </a:rPr>
              <a:t> interactive visualization library</a:t>
            </a:r>
            <a:r>
              <a:rPr lang="en" sz="1400">
                <a:highlight>
                  <a:srgbClr val="FFFFFF"/>
                </a:highlight>
              </a:rPr>
              <a:t> that targets modern web browsers for presentation.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Interactive visualization in modern browsers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Standalone HTML documents, or server-backed apps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Expressive and versatile graphics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Large, dynamic or streaming data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Easy usage from python (or Scala, or R, or...)</a:t>
            </a:r>
            <a:endParaRPr sz="1400">
              <a:highlight>
                <a:srgbClr val="FFFFFF"/>
              </a:highlight>
            </a:endParaRPr>
          </a:p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44"/>
          <p:cNvSpPr txBox="1"/>
          <p:nvPr>
            <p:ph type="title"/>
          </p:nvPr>
        </p:nvSpPr>
        <p:spPr>
          <a:xfrm>
            <a:off x="311700" y="313625"/>
            <a:ext cx="6203700" cy="16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800" marR="635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highlight>
                  <a:srgbClr val="FFFFFF"/>
                </a:highlight>
              </a:rPr>
              <a:t>The goal of Bokeh is to provide elegant, concise construction of novel graphics in</a:t>
            </a:r>
            <a:r>
              <a:rPr b="1" lang="en" sz="1400">
                <a:highlight>
                  <a:srgbClr val="FFFFFF"/>
                </a:highlight>
              </a:rPr>
              <a:t> the style of D3.js,</a:t>
            </a:r>
            <a:r>
              <a:rPr lang="en" sz="1400">
                <a:highlight>
                  <a:srgbClr val="FFFFFF"/>
                </a:highlight>
              </a:rPr>
              <a:t> from the comfort of high level languages such as Python, and to extend this capability with high-performance interactivity over very large or streaming datasets. Bokeh can help anyone who would like to quickly and easily create interactive plots, dashboards, and data applications.</a:t>
            </a:r>
            <a:endParaRPr sz="1400">
              <a:highlight>
                <a:srgbClr val="FFFFFF"/>
              </a:highlight>
            </a:endParaRPr>
          </a:p>
          <a:p>
            <a:pPr indent="0" lvl="0" marL="50800" marR="635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50800" marR="6350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highlight>
                  <a:srgbClr val="FFFFFF"/>
                </a:highlight>
              </a:rPr>
              <a:t>No Javascript!</a:t>
            </a:r>
            <a:endParaRPr b="1" i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45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공식 튜토리얼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https://docs.bokeh.org/en/latest/</a:t>
            </a:r>
            <a:r>
              <a:rPr b="1" lang="en" sz="1400"/>
              <a:t> </a:t>
            </a:r>
            <a:r>
              <a:rPr lang="en" sz="1400"/>
              <a:t>에서 tutorial 탭 선택 또는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https://github.com/bokeh/bokeh-notebooks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Bokeh 애플리케이션 모음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https://github.com/bokeh/bokeh/tree/master/examples/app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46"/>
          <p:cNvSpPr txBox="1"/>
          <p:nvPr>
            <p:ph type="title"/>
          </p:nvPr>
        </p:nvSpPr>
        <p:spPr>
          <a:xfrm>
            <a:off x="311700" y="313616"/>
            <a:ext cx="85206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FFFFF"/>
                </a:highlight>
              </a:rPr>
              <a:t>Bokeh is an</a:t>
            </a:r>
            <a:r>
              <a:rPr b="1" lang="en" sz="1400">
                <a:highlight>
                  <a:srgbClr val="FFFFFF"/>
                </a:highlight>
              </a:rPr>
              <a:t> interactive visualization library</a:t>
            </a:r>
            <a:r>
              <a:rPr lang="en" sz="1400">
                <a:highlight>
                  <a:srgbClr val="FFFFFF"/>
                </a:highlight>
              </a:rPr>
              <a:t> that targets modern web browsers for presentation.</a:t>
            </a:r>
            <a:endParaRPr sz="14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Interactive visualization in modern browsers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Standalone HTML documents, or server-backed apps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Expressive and versatile graphics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Large, dynamic or streaming data</a:t>
            </a:r>
            <a:endParaRPr sz="1400"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Easy usage from python (or Scala, or R, or...)</a:t>
            </a:r>
            <a:endParaRPr sz="1400">
              <a:highlight>
                <a:srgbClr val="FFFFFF"/>
              </a:highlight>
            </a:endParaRPr>
          </a:p>
          <a:p>
            <a:pPr indent="0" lvl="0" marL="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7"/>
          <p:cNvSpPr txBox="1"/>
          <p:nvPr>
            <p:ph type="ctrTitle"/>
          </p:nvPr>
        </p:nvSpPr>
        <p:spPr>
          <a:xfrm>
            <a:off x="311700" y="565775"/>
            <a:ext cx="8520600" cy="22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BREAK TIME: 10min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375" y="941025"/>
            <a:ext cx="5433250" cy="33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꺾은 선 그래프</a:t>
            </a:r>
            <a:endParaRPr sz="120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48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설치 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Python3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pip install jupyter bokeh pandas numpy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highlight>
                  <a:srgbClr val="FFFFFF"/>
                </a:highlight>
              </a:rPr>
              <a:t>콘솔에 bokeh sampledata 실행하고 다운받기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Git / GitHub 계정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새</a:t>
            </a:r>
            <a:r>
              <a:rPr b="1" lang="en" sz="1400"/>
              <a:t>로 작업 폴더 만들기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작업 폴더 안에 </a:t>
            </a:r>
            <a:r>
              <a:rPr b="1" lang="en" sz="1400"/>
              <a:t>Bokeh 튜토리</a:t>
            </a:r>
            <a:r>
              <a:rPr b="1" lang="en" sz="1400"/>
              <a:t>얼 </a:t>
            </a:r>
            <a:r>
              <a:rPr b="1" lang="en" sz="1400"/>
              <a:t>저장소 다운받기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 clone https://github.com/bokeh/bokeh-notebooks.git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샘플 데이터 살펴 보기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https://github.com/bokeh/bokeh/tree/master/bokeh/sampledata/_data</a:t>
            </a:r>
            <a:endParaRPr sz="1400"/>
          </a:p>
        </p:txBody>
      </p:sp>
      <p:sp>
        <p:nvSpPr>
          <p:cNvPr id="954" name="Google Shape;954;p14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자</a:t>
            </a:r>
            <a:r>
              <a:rPr lang="en"/>
              <a:t>료 : </a:t>
            </a:r>
            <a:r>
              <a:rPr lang="en" sz="1100" u="sng">
                <a:solidFill>
                  <a:schemeClr val="accent5"/>
                </a:solidFill>
                <a:hlinkClick r:id="rId4"/>
              </a:rPr>
              <a:t>http://bit.ly/datavis-tacademy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49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BOKEH 실습</a:t>
            </a:r>
            <a:endParaRPr b="1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0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Bokeh로 만든 애플리케이션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https://github.com/bokeh/bokeh/tree/master/examples/app</a:t>
            </a:r>
            <a:endParaRPr b="1" sz="14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51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실습 내용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간단한 구글 시트와 연결해 scatter plot 만들어보기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GitHub 페이지에 배포해보기</a:t>
            </a:r>
            <a:endParaRPr b="1"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Notebook 을 html로 변환</a:t>
            </a:r>
            <a:endParaRPr b="1"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Bokeh 차트를 html 변환 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Bokeh 튜토리얼 진행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[보조 자료] Data Camp - interactive data visualization with bokeh</a:t>
            </a:r>
            <a:endParaRPr b="1" sz="14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52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실습 내용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간단한 구글 시트와 연결해 scatter plot 만들어보기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GitHub 페이지에 배포해보기</a:t>
            </a:r>
            <a:endParaRPr b="1"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Notebook 을 html로 변환</a:t>
            </a:r>
            <a:endParaRPr b="1"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en" sz="1400"/>
              <a:t>Bokeh 차트를 html 변환 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Bokeh 튜토리얼 진행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[보조 자료] Data Camp - interactive data visualization with bokeh</a:t>
            </a:r>
            <a:endParaRPr b="1" sz="14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53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실습 1: </a:t>
            </a:r>
            <a:r>
              <a:rPr b="1" lang="en" sz="1400"/>
              <a:t>간단한 구글 시트와 연결해 scatter plot 만들어보기</a:t>
            </a: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http://bit.ly/datavis-tacademy</a:t>
            </a:r>
            <a:r>
              <a:rPr b="1" lang="en" sz="1400"/>
              <a:t> </a:t>
            </a:r>
            <a:r>
              <a:rPr lang="en" sz="1400"/>
              <a:t>링크 내 실습자료 &gt; </a:t>
            </a:r>
            <a:r>
              <a:rPr lang="en" sz="1400"/>
              <a:t>glucose.csv, literacy_birth_rate.csv 파일 다운받고 본인 구글 드라이브에 업로드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이후 구글 시트로 열기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구글시트-시각화.ipynb - 파일을 열고 상단 탭 File &gt; Save a copy in drive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54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실습 2-1: GitHub 페이지에 노트북을 배포해보기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jupyter nbconvert --execute --to html [파일명].ipynb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55"/>
          <p:cNvSpPr txBox="1"/>
          <p:nvPr>
            <p:ph idx="4294967295" type="title"/>
          </p:nvPr>
        </p:nvSpPr>
        <p:spPr>
          <a:xfrm>
            <a:off x="311700" y="313666"/>
            <a:ext cx="85206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실습 2-2: </a:t>
            </a:r>
            <a:r>
              <a:rPr b="1" lang="en" sz="1400"/>
              <a:t>GitHub 페이지에 bokeh 차트를 배포해보기</a:t>
            </a:r>
            <a:endParaRPr b="1"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56"/>
          <p:cNvSpPr txBox="1"/>
          <p:nvPr>
            <p:ph type="ctrTitle"/>
          </p:nvPr>
        </p:nvSpPr>
        <p:spPr>
          <a:xfrm>
            <a:off x="311700" y="565775"/>
            <a:ext cx="8520600" cy="22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BREAK TIME: 10min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1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25" y="1484275"/>
            <a:ext cx="7501750" cy="22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히트맵 (Heatmap)</a:t>
            </a:r>
            <a:endParaRPr sz="12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475" y="765025"/>
            <a:ext cx="4962499" cy="39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32 대의 차량 (1973–74 모델)의 연료 효율과 배기량  (산포도)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2. 좌표계와 축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699" y="339975"/>
            <a:ext cx="4400601" cy="42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2D 직교 좌표계 - 위치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x축, y축 범주를 벗어난 모든 데이터 값은 삭제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425" y="1283398"/>
            <a:ext cx="4377974" cy="35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2D 직교 좌표계 -  격자 비율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축의 중심이 x축인지, y축인지?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가장 이상적인 차이를 한 눈에 볼 수 있는지?</a:t>
            </a:r>
            <a:endParaRPr sz="12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375" y="1038000"/>
            <a:ext cx="4938801" cy="37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 SemiBold"/>
                <a:ea typeface="Nunito SemiBold"/>
                <a:cs typeface="Nunito SemiBold"/>
                <a:sym typeface="Nunito SemiBold"/>
              </a:rPr>
              <a:t>이수진 @sujinleeme / sujinlee.me@gmail.com</a:t>
            </a:r>
            <a:endParaRPr sz="18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싱가포르 스트레이츠 타임즈 인터렉티브 그래픽스 팀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데이터 분석, 시각화, 웹 개발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Vue.js, SVG, React.js, d3.js ….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https://www.straitstimes.com/multimedia/graphics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2D 직교 좌표계 -  격자 비율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- </a:t>
            </a:r>
            <a:r>
              <a:rPr lang="en" sz="1200">
                <a:latin typeface="Nunito"/>
                <a:ea typeface="Nunito"/>
                <a:cs typeface="Nunito"/>
                <a:sym typeface="Nunito"/>
              </a:rPr>
              <a:t> x 와 y 축이 동일한 단위라면,  격자비율은 1:1로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348" y="1418200"/>
            <a:ext cx="5157273" cy="25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스케일 선택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선형 스케일 : 값이 커지면 증감의 비교가 되지 않는 문제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로그 스케일 : 데이터 집합에 매우 다른 크기의 숫자가 포함 된 경우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                    주 눈금선은 같은 간격을 유지 하지만 실제 값은 10배씩 커짐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25" name="Google Shape;225;p39"/>
          <p:cNvPicPr preferRelativeResize="0"/>
          <p:nvPr/>
        </p:nvPicPr>
        <p:blipFill rotWithShape="1">
          <a:blip r:embed="rId3">
            <a:alphaModFix/>
          </a:blip>
          <a:srcRect b="0" l="6319" r="-6319" t="0"/>
          <a:stretch/>
        </p:blipFill>
        <p:spPr>
          <a:xfrm>
            <a:off x="2142525" y="1822650"/>
            <a:ext cx="5040051" cy="25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1, 3.16, 10, 31.6, 100을 로그 데이터로 변환 / 로그 스케일 표현해보자.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1" name="Google Shape;2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25" y="916850"/>
            <a:ext cx="5146675" cy="38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0"/>
          <p:cNvSpPr/>
          <p:nvPr/>
        </p:nvSpPr>
        <p:spPr>
          <a:xfrm>
            <a:off x="1933450" y="4300150"/>
            <a:ext cx="4768500" cy="223500"/>
          </a:xfrm>
          <a:prstGeom prst="rect">
            <a:avLst/>
          </a:prstGeom>
          <a:noFill/>
          <a:ln cap="flat" cmpd="sng" w="9525">
            <a:solidFill>
              <a:srgbClr val="F800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0096"/>
              </a:solidFill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4572000" y="39027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80096"/>
                </a:solidFill>
              </a:rPr>
              <a:t>눈금은 각 데이터 값이 아닌 로그 스케일 눈금!</a:t>
            </a:r>
            <a:endParaRPr sz="1200">
              <a:solidFill>
                <a:srgbClr val="F800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8009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텍사스 카운티 인구 수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- 선형 스케일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100" y="893700"/>
            <a:ext cx="6186874" cy="3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텍사스 카운티 인구 수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- 로그 스케일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51" y="1001899"/>
            <a:ext cx="6174898" cy="37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9D9D9"/>
                </a:solidFill>
              </a:rPr>
              <a:t>텍사스 카운티 인구 수 </a:t>
            </a:r>
            <a:r>
              <a:rPr lang="en" sz="1400">
                <a:solidFill>
                  <a:srgbClr val="D9D9D9"/>
                </a:solidFill>
                <a:latin typeface="Nunito"/>
                <a:ea typeface="Nunito"/>
                <a:cs typeface="Nunito"/>
                <a:sym typeface="Nunito"/>
              </a:rPr>
              <a:t> - 로그 스케일</a:t>
            </a:r>
            <a:endParaRPr sz="1400">
              <a:solidFill>
                <a:srgbClr val="D9D9D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1484551" y="1001899"/>
            <a:ext cx="6174898" cy="37022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/>
        </p:nvSpPr>
        <p:spPr>
          <a:xfrm>
            <a:off x="2402375" y="2035000"/>
            <a:ext cx="4155300" cy="157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만약 주민 수가 0인 카운티가 있다면? 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로그 스케일 대신 </a:t>
            </a: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제곱근 스케일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을 사용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더 큰 숫자를 더 작은 범위로 압축하지만 로그 스케일과 달리 0의 존재를 허용!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9" y="821533"/>
            <a:ext cx="4780826" cy="26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>
            <p:ph type="title"/>
          </p:nvPr>
        </p:nvSpPr>
        <p:spPr>
          <a:xfrm>
            <a:off x="355892" y="314498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0, 1, 4, 9, 16, 25, 36, 49을 제곱근 데이터로 변환 / 제곱근 스케일 표현해보자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79" y="821533"/>
            <a:ext cx="4780826" cy="26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5"/>
          <p:cNvSpPr txBox="1"/>
          <p:nvPr>
            <p:ph type="title"/>
          </p:nvPr>
        </p:nvSpPr>
        <p:spPr>
          <a:xfrm>
            <a:off x="355892" y="314498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0, 1, 4, 9, 16, 25, 36, 49</a:t>
            </a:r>
            <a:r>
              <a:rPr lang="en" sz="1400"/>
              <a:t>을 제곱</a:t>
            </a:r>
            <a:r>
              <a:rPr lang="en" sz="1400"/>
              <a:t>근 데이터로 변환 / </a:t>
            </a:r>
            <a:r>
              <a:rPr lang="en" sz="1400"/>
              <a:t>제곱근 스케일 표현해보자</a:t>
            </a:r>
            <a:endParaRPr b="1" sz="1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5" name="Google Shape;265;p45"/>
          <p:cNvSpPr txBox="1"/>
          <p:nvPr/>
        </p:nvSpPr>
        <p:spPr>
          <a:xfrm>
            <a:off x="512200" y="3510725"/>
            <a:ext cx="670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문제점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제곱근 스케일에 대한 규칙이 없다.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(선형 스케일: 상수값의 덧셈 또는 뺄셈, 로그 스케일: 상수값의 곱셈 또는 나눗셈)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제곱근 스케일에서 눈금 위치를 가장 잘 배치하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기 어렵다.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925" y="1292200"/>
            <a:ext cx="5896698" cy="29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6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직교 좌표계 극좌표계 변환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7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직교 좌표계 극좌표계 변환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75" y="1619125"/>
            <a:ext cx="3525751" cy="21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900" y="1485223"/>
            <a:ext cx="3660900" cy="22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othic A1 SemiBold"/>
                <a:ea typeface="Gothic A1 SemiBold"/>
                <a:cs typeface="Gothic A1 SemiBold"/>
                <a:sym typeface="Gothic A1 SemiBold"/>
              </a:rPr>
              <a:t>세미나 목차</a:t>
            </a:r>
            <a:endParaRPr sz="18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데이터 시각화 기초 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Fundamentals of Data Visualization - Claus O. Wilke 리뷰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lphaLcPeriod"/>
            </a:pPr>
            <a:r>
              <a:rPr lang="en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데이터 시각화 실제 개발 사례 소개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AutoNum type="arabicPeriod"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실습 </a:t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간단한 구글 시트와 연결해 scatter plot 만들어보기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GitHub 페이지에 배포해보기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">
                <a:solidFill>
                  <a:schemeClr val="dk1"/>
                </a:solidFill>
              </a:rPr>
              <a:t>Notebook 을 html로 변환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">
                <a:solidFill>
                  <a:schemeClr val="dk1"/>
                </a:solidFill>
              </a:rPr>
              <a:t>Bokeh 차트를 html 변환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Bokeh 튜토리얼 진행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. 컬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러 스케일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순차적 컬러 스케일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25" y="771074"/>
            <a:ext cx="4176474" cy="17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24" y="1737715"/>
            <a:ext cx="4178900" cy="31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발산적 컬러 스케일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00" y="778274"/>
            <a:ext cx="4268890" cy="17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498" y="2091190"/>
            <a:ext cx="3911976" cy="29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1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액센트 컬러 스케일 (사용자 정의; 마우스 오버 등)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050" y="734965"/>
            <a:ext cx="3499687" cy="419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25" y="734974"/>
            <a:ext cx="4251680" cy="17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025" y="2716948"/>
            <a:ext cx="3673037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2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컬러 팔레트(3-4정도만 사용)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Google Shape;3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50" y="713440"/>
            <a:ext cx="5247057" cy="419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3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. 시각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화 유형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http://datavizproject.com/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13" y="69901"/>
            <a:ext cx="5706175" cy="458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/>
        </p:nvSpPr>
        <p:spPr>
          <a:xfrm>
            <a:off x="366300" y="4738800"/>
            <a:ext cx="84114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https://github.com/rhiever/python-data-visualization-course/blob/master/Section%202%20-%20Basics%20of%20data%20visualization/chart-selector.png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1. 양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을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막대 그래프, 스택 막대 그래프, 도트 플롯, 히트맵 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407" y="1396196"/>
            <a:ext cx="2927736" cy="146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032" y="724075"/>
            <a:ext cx="2417388" cy="20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275" y="2944255"/>
            <a:ext cx="3142483" cy="193950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6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막대 그래프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x축 텍스트가 너무 길다면 x축과 y축을 교체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순차/역순차 정렬로 배열</a:t>
            </a:r>
            <a:endParaRPr sz="1200"/>
          </a:p>
        </p:txBody>
      </p:sp>
      <p:pic>
        <p:nvPicPr>
          <p:cNvPr id="338" name="Google Shape;33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2146" y="2944256"/>
            <a:ext cx="3212654" cy="198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0" y="1239956"/>
            <a:ext cx="3541461" cy="1909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340" y="1137925"/>
            <a:ext cx="3817734" cy="20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7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막대 그래프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-"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눈금은 반드시 선형적으로 표현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thic A1 SemiBold"/>
                <a:ea typeface="Gothic A1 SemiBold"/>
                <a:cs typeface="Gothic A1 SemiBold"/>
                <a:sym typeface="Gothic A1 SemiBold"/>
              </a:rPr>
              <a:t>[선행 읽기 자료]</a:t>
            </a:r>
            <a:endParaRPr sz="1600">
              <a:latin typeface="Gothic A1 SemiBold"/>
              <a:ea typeface="Gothic A1 SemiBold"/>
              <a:cs typeface="Gothic A1 SemiBold"/>
              <a:sym typeface="Gothic A1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Gothic A1 SemiBold"/>
                <a:ea typeface="Gothic A1 SemiBold"/>
                <a:cs typeface="Gothic A1 SemiBold"/>
                <a:sym typeface="Gothic A1 SemiBold"/>
              </a:rPr>
              <a:t>Fundamentals of Data Visualization - Claus O. Wilke </a:t>
            </a:r>
            <a:endParaRPr sz="16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023" y="1697100"/>
            <a:ext cx="2133949" cy="2793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322217" y="1142456"/>
            <a:ext cx="30000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othic A1"/>
                <a:ea typeface="Gothic A1"/>
                <a:cs typeface="Gothic A1"/>
                <a:sym typeface="Gothic A1"/>
                <a:hlinkClick r:id="rId4"/>
              </a:rPr>
              <a:t>https://serialmentor.com/dataviz/</a:t>
            </a: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스택 막대그래프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1" name="Google Shape;3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0" y="1030749"/>
            <a:ext cx="4201499" cy="21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0" y="3346997"/>
            <a:ext cx="4003521" cy="160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300" y="958625"/>
            <a:ext cx="4003525" cy="247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2D 정보만 가지므로, 3D를 사용하지 말 것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9" name="Google Shape;3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450" y="1188350"/>
            <a:ext cx="3786826" cy="30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>
            <p:ph idx="4294967295" type="title"/>
          </p:nvPr>
        </p:nvSpPr>
        <p:spPr>
          <a:xfrm>
            <a:off x="223475" y="8360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&lt;타이타닉 호 1,2,3 등석 승객 성별 비율 &gt;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5" name="Google Shape;36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800" y="1413662"/>
            <a:ext cx="3751400" cy="23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 도트 플롯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25" y="956950"/>
            <a:ext cx="3634805" cy="28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344" y="956951"/>
            <a:ext cx="3634805" cy="2884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3. 도트 플롯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25" y="956950"/>
            <a:ext cx="3634805" cy="288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338" y="987111"/>
            <a:ext cx="3530261" cy="29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4. 히트맵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</a:t>
            </a:r>
            <a:r>
              <a:rPr lang="en" sz="1200"/>
              <a:t>연도별 인터넷 사용 인구 비율&gt;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데이</a:t>
            </a:r>
            <a:r>
              <a:rPr lang="en" sz="1200"/>
              <a:t>터를 반드시 정렬</a:t>
            </a:r>
            <a:endParaRPr sz="1200"/>
          </a:p>
        </p:txBody>
      </p:sp>
      <p:pic>
        <p:nvPicPr>
          <p:cNvPr id="385" name="Google Shape;38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6" y="1340925"/>
            <a:ext cx="4249001" cy="26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177" y="1320665"/>
            <a:ext cx="4314573" cy="266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4. 2. 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분포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히스토그램과 분포도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단</a:t>
            </a:r>
            <a:r>
              <a:rPr lang="en" sz="1200"/>
              <a:t>일 </a:t>
            </a:r>
            <a:r>
              <a:rPr lang="en" sz="1200"/>
              <a:t>히스토그램</a:t>
            </a:r>
            <a:r>
              <a:rPr lang="en" sz="1200"/>
              <a:t>과 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여러 개의 폭을 탐색</a:t>
            </a:r>
            <a:r>
              <a:rPr lang="en" sz="1200"/>
              <a:t>한 후 적절한 폭을 선택.</a:t>
            </a:r>
            <a:endParaRPr sz="1200"/>
          </a:p>
        </p:txBody>
      </p:sp>
      <p:pic>
        <p:nvPicPr>
          <p:cNvPr id="397" name="Google Shape;39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" y="1052425"/>
            <a:ext cx="5755124" cy="3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5"/>
          <p:cNvSpPr txBox="1"/>
          <p:nvPr/>
        </p:nvSpPr>
        <p:spPr>
          <a:xfrm>
            <a:off x="496350" y="469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타이타닉 승객의 연령 분포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/>
        </p:nvSpPr>
        <p:spPr>
          <a:xfrm>
            <a:off x="496350" y="469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타이타닉 승객의 연령 분포</a:t>
            </a:r>
            <a:endParaRPr/>
          </a:p>
        </p:txBody>
      </p:sp>
      <p:pic>
        <p:nvPicPr>
          <p:cNvPr id="404" name="Google Shape;40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00" y="1088474"/>
            <a:ext cx="5746200" cy="35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66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단일 히스토그램과 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커널 밀도 추정치; 적절한 커널과 대역폭 선택</a:t>
            </a:r>
            <a:endParaRPr sz="1200"/>
          </a:p>
        </p:txBody>
      </p:sp>
      <p:sp>
        <p:nvSpPr>
          <p:cNvPr id="406" name="Google Shape;406;p66"/>
          <p:cNvSpPr txBox="1"/>
          <p:nvPr/>
        </p:nvSpPr>
        <p:spPr>
          <a:xfrm>
            <a:off x="6240025" y="1230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(a) 가우스 커널, 대역폭 = 0.5;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(b) 가우스 커널, 대역폭 = 2;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(c) 가우스 커널, 대역폭 = 5; 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(d) 직사각형 커널, 대역폭 = 2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7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단일 히스토그램과 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커널 밀도 추정 시 꼬리에 데이터 가 없는 곳에서 모양을 생성하는 경향이 있으니 주의!</a:t>
            </a:r>
            <a:endParaRPr sz="1200"/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75" y="1117775"/>
            <a:ext cx="4549251" cy="2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데이터 시각화란?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</a:t>
            </a:r>
            <a:r>
              <a:rPr lang="en" sz="1200"/>
              <a:t>. 다</a:t>
            </a:r>
            <a:r>
              <a:rPr lang="en" sz="1200"/>
              <a:t>중 </a:t>
            </a:r>
            <a:r>
              <a:rPr lang="en" sz="1200"/>
              <a:t>히스토그램과 다</a:t>
            </a:r>
            <a:r>
              <a:rPr lang="en" sz="1200"/>
              <a:t>중 </a:t>
            </a:r>
            <a:r>
              <a:rPr lang="en" sz="1200"/>
              <a:t>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항상 여러 개의 폭을 탐색하라.</a:t>
            </a:r>
            <a:endParaRPr sz="1200"/>
          </a:p>
        </p:txBody>
      </p:sp>
      <p:sp>
        <p:nvSpPr>
          <p:cNvPr id="418" name="Google Shape;418;p68"/>
          <p:cNvSpPr txBox="1"/>
          <p:nvPr/>
        </p:nvSpPr>
        <p:spPr>
          <a:xfrm>
            <a:off x="552275" y="315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타이타닉 승객의 연령 분포</a:t>
            </a:r>
            <a:endParaRPr/>
          </a:p>
        </p:txBody>
      </p:sp>
      <p:pic>
        <p:nvPicPr>
          <p:cNvPr id="419" name="Google Shape;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5" y="710600"/>
            <a:ext cx="3845975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250" y="710590"/>
            <a:ext cx="4049199" cy="249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9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</a:t>
            </a:r>
            <a:r>
              <a:rPr lang="en" sz="1200"/>
              <a:t>다중 히스토그램과 다중 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항상 여러 개의 폭을 탐색하라.</a:t>
            </a:r>
            <a:endParaRPr sz="1200"/>
          </a:p>
        </p:txBody>
      </p:sp>
      <p:pic>
        <p:nvPicPr>
          <p:cNvPr id="426" name="Google Shape;42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1437330"/>
            <a:ext cx="3800949" cy="2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499" y="1758899"/>
            <a:ext cx="4662227" cy="209614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9"/>
          <p:cNvSpPr/>
          <p:nvPr/>
        </p:nvSpPr>
        <p:spPr>
          <a:xfrm>
            <a:off x="440550" y="1526159"/>
            <a:ext cx="1160400" cy="2034300"/>
          </a:xfrm>
          <a:prstGeom prst="rect">
            <a:avLst/>
          </a:prstGeom>
          <a:noFill/>
          <a:ln cap="flat" cmpd="sng" w="9525">
            <a:solidFill>
              <a:srgbClr val="F800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9"/>
          <p:cNvSpPr txBox="1"/>
          <p:nvPr/>
        </p:nvSpPr>
        <p:spPr>
          <a:xfrm>
            <a:off x="3328425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</a:rPr>
              <a:t>&lt;타이타닉 승객의 연령 분포도&gt;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2. </a:t>
            </a:r>
            <a:r>
              <a:rPr lang="en" sz="1200"/>
              <a:t>다중 히스토그램과 다중 분포도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35" name="Google Shape;4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5" y="792699"/>
            <a:ext cx="3786526" cy="23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750" y="792701"/>
            <a:ext cx="3786515" cy="23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70"/>
          <p:cNvSpPr txBox="1"/>
          <p:nvPr/>
        </p:nvSpPr>
        <p:spPr>
          <a:xfrm>
            <a:off x="4667375" y="3246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&lt;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네 가지 품종의 우유에서 유지방 비율의 밀도 추정 &gt;</a:t>
            </a:r>
            <a:endParaRPr/>
          </a:p>
        </p:txBody>
      </p:sp>
      <p:sp>
        <p:nvSpPr>
          <p:cNvPr id="438" name="Google Shape;438;p70"/>
          <p:cNvSpPr txBox="1"/>
          <p:nvPr/>
        </p:nvSpPr>
        <p:spPr>
          <a:xfrm>
            <a:off x="462575" y="3282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&lt;타이타닉 승객 연령 인구 분포&gt;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4. 3. 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경험적 누적 분포 함수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경험적 누적 분포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4.3.1. 경험적 누적 분포 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데이터의 분포가 적합한지를 평가하거나 서로 다른 여러 표본의 분포를 비교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&lt;학생 50명의 성적 누적 분포&gt;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9" name="Google Shape;449;p72"/>
          <p:cNvSpPr txBox="1"/>
          <p:nvPr/>
        </p:nvSpPr>
        <p:spPr>
          <a:xfrm>
            <a:off x="1976319" y="4778864"/>
            <a:ext cx="379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순위를 정규화 (실제 활용)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0" name="Google Shape;4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475" y="1366298"/>
            <a:ext cx="2518690" cy="160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189" y="1293975"/>
            <a:ext cx="2630537" cy="160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555" y="3212464"/>
            <a:ext cx="2518690" cy="16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2"/>
          <p:cNvSpPr txBox="1"/>
          <p:nvPr/>
        </p:nvSpPr>
        <p:spPr>
          <a:xfrm>
            <a:off x="5417925" y="2898980"/>
            <a:ext cx="40266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내림차순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4" name="Google Shape;454;p72"/>
          <p:cNvSpPr txBox="1"/>
          <p:nvPr/>
        </p:nvSpPr>
        <p:spPr>
          <a:xfrm>
            <a:off x="2279113" y="2914718"/>
            <a:ext cx="37998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오름차순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00" y="1174450"/>
            <a:ext cx="2252686" cy="273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039" y="1174454"/>
            <a:ext cx="2252686" cy="273074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3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4.3.1. 경험적 누적 분포 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</a:t>
            </a:r>
            <a:r>
              <a:rPr lang="en" sz="1200"/>
              <a:t>2010 미국 인구 조사 - 카운티  인구 분포</a:t>
            </a:r>
            <a:r>
              <a:rPr lang="en" sz="1200"/>
              <a:t>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62" name="Google Shape;462;p73"/>
          <p:cNvSpPr txBox="1"/>
          <p:nvPr/>
        </p:nvSpPr>
        <p:spPr>
          <a:xfrm>
            <a:off x="5598125" y="1174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데이터 값 내 </a:t>
            </a: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max</a:t>
            </a: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와 min의 차이가 클 경우 </a:t>
            </a: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log를 취해 데이터 간 편차를 줄여 왜도 (</a:t>
            </a:r>
            <a:r>
              <a:rPr lang="en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skewness</a:t>
            </a: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)와 첨도(kurtosis)를 줄인다.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왜도: 데이터가 한쪽으로 치우친 정도 </a:t>
            </a:r>
            <a:br>
              <a:rPr lang="en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</a:br>
            <a:r>
              <a:rPr lang="en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첨도: 분포가 얼마나 뾰쪽한지를 나타내는 정도 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4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4. 많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은 분포를 한 번에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박스 플롯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26" y="879425"/>
            <a:ext cx="3861026" cy="23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5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네브래스카 주 링컨의 일일 평균 기온&gt;</a:t>
            </a:r>
            <a:endParaRPr sz="1200"/>
          </a:p>
        </p:txBody>
      </p:sp>
      <p:sp>
        <p:nvSpPr>
          <p:cNvPr id="474" name="Google Shape;474;p75"/>
          <p:cNvSpPr txBox="1"/>
          <p:nvPr/>
        </p:nvSpPr>
        <p:spPr>
          <a:xfrm>
            <a:off x="4655875" y="879425"/>
            <a:ext cx="36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점 : 평균 일일 온도와 평균 일수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</a:pPr>
            <a:r>
              <a:rPr lang="en" sz="1200">
                <a:latin typeface="Nunito Light"/>
                <a:ea typeface="Nunito Light"/>
                <a:cs typeface="Nunito Light"/>
                <a:sym typeface="Nunito Light"/>
              </a:rPr>
              <a:t>오차 막대: 평균 온도 표준 편차의 두 배.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</a:pPr>
            <a:r>
              <a:rPr lang="en"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변동성이 아닌 추정, 불확실성을 시각화 한 것 </a:t>
            </a:r>
            <a:endParaRPr sz="12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박스 플롯</a:t>
            </a:r>
            <a:endParaRPr sz="1200"/>
          </a:p>
        </p:txBody>
      </p:sp>
      <p:pic>
        <p:nvPicPr>
          <p:cNvPr id="480" name="Google Shape;48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00" y="911522"/>
            <a:ext cx="4579551" cy="28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876" y="1268065"/>
            <a:ext cx="3947950" cy="24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겹치는 구간들이 생겨 도표 중간 부분의 분포를 알 수가 없다.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무작위적인 노이즈를 데이터에 추가하여(옵션), 겹치는 점들을 흔들어 (Jitter) 표현한다.</a:t>
            </a:r>
            <a:endParaRPr sz="1200"/>
          </a:p>
        </p:txBody>
      </p:sp>
      <p:pic>
        <p:nvPicPr>
          <p:cNvPr id="487" name="Google Shape;4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25" y="1261075"/>
            <a:ext cx="3951351" cy="24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225" y="1314852"/>
            <a:ext cx="3777074" cy="2331163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7"/>
          <p:cNvSpPr txBox="1"/>
          <p:nvPr/>
        </p:nvSpPr>
        <p:spPr>
          <a:xfrm>
            <a:off x="4697224" y="3699800"/>
            <a:ext cx="453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각 온도 값에서 점의 밀도를 더 잘 나타 내기 위해 점이 </a:t>
            </a: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x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 축을 따라 흐트러놓음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1600971" y="1477425"/>
            <a:ext cx="1406100" cy="1406100"/>
          </a:xfrm>
          <a:prstGeom prst="ellipse">
            <a:avLst/>
          </a:prstGeom>
          <a:solidFill>
            <a:srgbClr val="2507FF">
              <a:alpha val="5363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데이터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(과</a:t>
            </a:r>
            <a:r>
              <a:rPr lang="en"/>
              <a:t>학)</a:t>
            </a: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2574236" y="1477425"/>
            <a:ext cx="1406100" cy="1406100"/>
          </a:xfrm>
          <a:prstGeom prst="ellipse">
            <a:avLst/>
          </a:prstGeom>
          <a:solidFill>
            <a:srgbClr val="F80096">
              <a:alpha val="687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시각화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(예</a:t>
            </a:r>
            <a:r>
              <a:rPr lang="en"/>
              <a:t>술)</a:t>
            </a:r>
            <a:endParaRPr/>
          </a:p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>
            <a:off x="1927713" y="3219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데이터 과학자  : </a:t>
            </a:r>
            <a:r>
              <a:rPr b="1"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시각적 미학적</a:t>
            </a: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감각 필요</a:t>
            </a:r>
            <a:b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디자이너 : </a:t>
            </a:r>
            <a:r>
              <a:rPr b="1"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논리적</a:t>
            </a: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사고, </a:t>
            </a:r>
            <a:r>
              <a:rPr b="1"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데이터 타입</a:t>
            </a: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과 </a:t>
            </a:r>
            <a:r>
              <a:rPr b="1"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특성</a:t>
            </a:r>
            <a:r>
              <a:rPr lang="en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에 대한 이해 필요 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4246150" y="1723450"/>
            <a:ext cx="436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데이터를 명확하게, 직관적으로 전달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✔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동시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에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미적 즐거움 추구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thic A1 SemiBold"/>
                <a:ea typeface="Gothic A1 SemiBold"/>
                <a:cs typeface="Gothic A1 SemiBold"/>
                <a:sym typeface="Gothic A1 SemiBold"/>
              </a:rPr>
              <a:t>Data visualization is the graphic representation of data</a:t>
            </a:r>
            <a:endParaRPr sz="14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바이올린 플롯 + 지터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단점: 종종 데이터에 대한 직관적인 이해가 어려울 수 있다.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50" y="1107271"/>
            <a:ext cx="4448174" cy="274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8"/>
          <p:cNvSpPr txBox="1"/>
          <p:nvPr/>
        </p:nvSpPr>
        <p:spPr>
          <a:xfrm>
            <a:off x="425050" y="1071750"/>
            <a:ext cx="470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능선 플롯(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Ridgeline plot)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시간에 따른 분포를 표현할 때 효과적</a:t>
            </a:r>
            <a:endParaRPr sz="1200"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25" y="1194900"/>
            <a:ext cx="3955715" cy="2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520" y="1250686"/>
            <a:ext cx="3769554" cy="225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능선 플롯(</a:t>
            </a: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Ridgeline plots)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&lt;연도별 미국 민주당-공화당 투표 패턴 &gt;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00" y="1156225"/>
            <a:ext cx="4924826" cy="2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4. 비율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을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원형 그래프, 스택 막대 그래프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원형 그래프 vs 스택 막대 그래프 vs 사이드 막대 그래프</a:t>
            </a:r>
            <a:endParaRPr b="1"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데이터 셋의 특성과 스토리에 따라 선택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00" y="1797867"/>
            <a:ext cx="3199092" cy="188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868" y="1621050"/>
            <a:ext cx="4158702" cy="2447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845" y="2987376"/>
            <a:ext cx="2785656" cy="19893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82"/>
          <p:cNvSpPr txBox="1"/>
          <p:nvPr/>
        </p:nvSpPr>
        <p:spPr>
          <a:xfrm>
            <a:off x="2626041" y="1114325"/>
            <a:ext cx="422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&lt;1976 ~ 1980 년 제 8 차 독일 연방 하원의 정당 구성 비율&gt;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783" y="2868621"/>
            <a:ext cx="2944665" cy="185645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3"/>
          <p:cNvSpPr txBox="1"/>
          <p:nvPr/>
        </p:nvSpPr>
        <p:spPr>
          <a:xfrm>
            <a:off x="2928007" y="1107280"/>
            <a:ext cx="3925200" cy="27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&lt;1976 ~ 1980 년 제 8 차 독일 연방 하원의 정당 구성 비율&gt;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30" name="Google Shape;530;p83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파이 차트의 적합하지 않는 예</a:t>
            </a:r>
            <a:endParaRPr sz="1200"/>
          </a:p>
        </p:txBody>
      </p:sp>
      <p:pic>
        <p:nvPicPr>
          <p:cNvPr id="531" name="Google Shape;53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587" y="1201500"/>
            <a:ext cx="4056830" cy="144780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3"/>
          <p:cNvSpPr txBox="1"/>
          <p:nvPr/>
        </p:nvSpPr>
        <p:spPr>
          <a:xfrm>
            <a:off x="2450908" y="720393"/>
            <a:ext cx="422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&lt;2015 ~ 2017년 기업 점유율&gt;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33" name="Google Shape;53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7676" y="2826525"/>
            <a:ext cx="3144326" cy="19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" name="Google Shape;538;p84"/>
          <p:cNvGraphicFramePr/>
          <p:nvPr/>
        </p:nvGraphicFramePr>
        <p:xfrm>
          <a:off x="1248550" y="12175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{A9248899-1878-4D0F-AD34-541D15658E18}</a:tableStyleId>
              </a:tblPr>
              <a:tblGrid>
                <a:gridCol w="2614575"/>
                <a:gridCol w="1017200"/>
                <a:gridCol w="1361875"/>
                <a:gridCol w="1347625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원형 그래프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스택 막대 그래프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80808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사이드 막대 그래프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데이터를 전체의 비율로 명확하게 시각화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상대 비율을 쉽게 시각적으로 비교 가능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1/2, 1/3, 1/4과 같은 분수를 시각적으로 강조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작은 데이터 세트 적합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전체를 부분으로 </a:t>
                      </a: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잘게 조각으로 </a:t>
                      </a: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나눌 때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여러 비율을 비교할 때, </a:t>
                      </a: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시계열 비율</a:t>
                      </a: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에 적합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✔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✖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28575" marB="28575" marR="123825" marL="123825">
                    <a:lnT cap="flat" cmpd="sng" w="95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5"/>
          <p:cNvSpPr txBox="1"/>
          <p:nvPr>
            <p:ph idx="4294967295" type="title"/>
          </p:nvPr>
        </p:nvSpPr>
        <p:spPr>
          <a:xfrm>
            <a:off x="460350" y="324954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&lt;1997 년부터 2016 년까지 르완다 의회의 성 구성 변화&gt;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44" name="Google Shape;5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00" y="822420"/>
            <a:ext cx="4199400" cy="23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00" y="926500"/>
            <a:ext cx="4063424" cy="203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5"/>
          <p:cNvSpPr txBox="1"/>
          <p:nvPr>
            <p:ph idx="4294967295" type="title"/>
          </p:nvPr>
        </p:nvSpPr>
        <p:spPr>
          <a:xfrm>
            <a:off x="5228525" y="324954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&lt;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연령별 건강 상태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547" name="Google Shape;547;p85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비율 스택 그래프</a:t>
            </a:r>
            <a:endParaRPr sz="12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6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비율 스택 그래프</a:t>
            </a:r>
            <a:endParaRPr sz="1200"/>
          </a:p>
        </p:txBody>
      </p:sp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0" y="827846"/>
            <a:ext cx="4764326" cy="23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7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밀도를 </a:t>
            </a:r>
            <a:r>
              <a:rPr lang="en" sz="1200"/>
              <a:t>비율 스택 그래프</a:t>
            </a:r>
            <a:r>
              <a:rPr lang="en" sz="1200"/>
              <a:t>로 표현하기</a:t>
            </a:r>
            <a:endParaRPr sz="1200"/>
          </a:p>
        </p:txBody>
      </p:sp>
      <p:pic>
        <p:nvPicPr>
          <p:cNvPr id="559" name="Google Shape;55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150" y="1230425"/>
            <a:ext cx="4492328" cy="156993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87"/>
          <p:cNvSpPr txBox="1"/>
          <p:nvPr>
            <p:ph idx="4294967295" type="title"/>
          </p:nvPr>
        </p:nvSpPr>
        <p:spPr>
          <a:xfrm>
            <a:off x="3757750" y="68934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</a:rPr>
              <a:t>&lt;연령별 결혼 상태&gt;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561" name="Google Shape;56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822" y="3014715"/>
            <a:ext cx="4825027" cy="168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950" y="1342887"/>
            <a:ext cx="4198274" cy="314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335822" y="774287"/>
            <a:ext cx="57432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othic A1 SemiBold"/>
                <a:ea typeface="Gothic A1 SemiBold"/>
                <a:cs typeface="Gothic A1 SemiBold"/>
                <a:sym typeface="Gothic A1 SemiBold"/>
              </a:rPr>
              <a:t>좋은 시각화란 Ugly / Bad / Wrong?</a:t>
            </a:r>
            <a:endParaRPr sz="1400">
              <a:latin typeface="Gothic A1 SemiBold"/>
              <a:ea typeface="Gothic A1 SemiBold"/>
              <a:cs typeface="Gothic A1 SemiBold"/>
              <a:sym typeface="Gothic A1 SemiBold"/>
            </a:endParaRPr>
          </a:p>
        </p:txBody>
      </p:sp>
      <p:sp>
        <p:nvSpPr>
          <p:cNvPr id="132" name="Google Shape;132;p25"/>
          <p:cNvSpPr/>
          <p:nvPr/>
        </p:nvSpPr>
        <p:spPr>
          <a:xfrm>
            <a:off x="6649525" y="1342875"/>
            <a:ext cx="173100" cy="15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/>
          <p:nvPr/>
        </p:nvSpPr>
        <p:spPr>
          <a:xfrm>
            <a:off x="6649525" y="2972150"/>
            <a:ext cx="173100" cy="15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4485450" y="2972150"/>
            <a:ext cx="173100" cy="15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4250900" y="2902200"/>
            <a:ext cx="362100" cy="32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/>
          <p:nvPr/>
        </p:nvSpPr>
        <p:spPr>
          <a:xfrm>
            <a:off x="6287425" y="2972150"/>
            <a:ext cx="362100" cy="32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6382125" y="1179675"/>
            <a:ext cx="362100" cy="32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8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5. 중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첩 비율을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모자이크</a:t>
            </a:r>
            <a:r>
              <a:rPr lang="en" sz="1600"/>
              <a:t> 그래프, 쉥키 다이어그램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피츠버그 연도별 건축 자재 (강철, 목재, 철) 사용 현황을 데이터 표현한다면?</a:t>
            </a:r>
            <a:endParaRPr sz="1200"/>
          </a:p>
        </p:txBody>
      </p:sp>
      <p:pic>
        <p:nvPicPr>
          <p:cNvPr id="572" name="Google Shape;57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50" y="1716849"/>
            <a:ext cx="2962126" cy="207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900" y="1479348"/>
            <a:ext cx="4129174" cy="25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0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피츠버그 연도별 건축 자재 (강철, 목재, 철) 사용 현황을 데이터 표현한다면?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모자이</a:t>
            </a:r>
            <a:r>
              <a:rPr lang="en" sz="1200"/>
              <a:t>크 플롯</a:t>
            </a:r>
            <a:endParaRPr sz="1200"/>
          </a:p>
        </p:txBody>
      </p:sp>
      <p:pic>
        <p:nvPicPr>
          <p:cNvPr id="579" name="Google Shape;57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75" y="1197150"/>
            <a:ext cx="4771575" cy="2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1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피츠버그 연도별 건축 자재 (강철, 목재, 철) 사용 현황을 데이터 표현한다면?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트리맵 플롯</a:t>
            </a:r>
            <a:endParaRPr sz="1200"/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051" y="1038898"/>
            <a:ext cx="4559501" cy="34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2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중첩 파이</a:t>
            </a:r>
            <a:endParaRPr sz="1200"/>
          </a:p>
        </p:txBody>
      </p:sp>
      <p:pic>
        <p:nvPicPr>
          <p:cNvPr id="591" name="Google Shape;59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50" y="1212241"/>
            <a:ext cx="3972851" cy="297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383" y="1143950"/>
            <a:ext cx="4154918" cy="31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3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생키 다이어그램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&lt;피츠버그 - 건축 자재, 길이, 건설 기간 및 강에 의한 교량&gt;</a:t>
            </a:r>
            <a:endParaRPr sz="1200"/>
          </a:p>
        </p:txBody>
      </p:sp>
      <p:pic>
        <p:nvPicPr>
          <p:cNvPr id="598" name="Google Shape;5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50" y="1308250"/>
            <a:ext cx="4090300" cy="252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50" y="313600"/>
            <a:ext cx="3578749" cy="221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175" y="2571750"/>
            <a:ext cx="3814125" cy="2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4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4. 6. </a:t>
            </a:r>
            <a:r>
              <a:rPr lang="en" sz="2400"/>
              <a:t>두 가지 변수 관계를 시각화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산포도, 코렐로그램, PCA, 데이터 페어링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95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산포도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&lt;제비 몸무게, 머리 길이, 머리 크기, 성별 데이터&gt;</a:t>
            </a:r>
            <a:endParaRPr sz="1200"/>
          </a:p>
        </p:txBody>
      </p:sp>
      <p:pic>
        <p:nvPicPr>
          <p:cNvPr id="611" name="Google Shape;6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75" y="1092197"/>
            <a:ext cx="3698899" cy="29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0" y="1151225"/>
            <a:ext cx="3751675" cy="28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6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산포도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&lt;제비 몸무게, 머리 길이, 머리 크기, 성별 데이터&gt;</a:t>
            </a:r>
            <a:endParaRPr sz="1200"/>
          </a:p>
        </p:txBody>
      </p:sp>
      <p:pic>
        <p:nvPicPr>
          <p:cNvPr id="618" name="Google Shape;61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350" y="1161987"/>
            <a:ext cx="7051152" cy="2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7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모든 변수 간 산점도를 표시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&lt;제비 몸무게, 머리 길이, 머리 크기, 성별 데이터&gt;</a:t>
            </a:r>
            <a:endParaRPr sz="1200"/>
          </a:p>
        </p:txBody>
      </p:sp>
      <p:pic>
        <p:nvPicPr>
          <p:cNvPr id="624" name="Google Shape;62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4" y="1071124"/>
            <a:ext cx="4942476" cy="37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Nunito SemiBold"/>
              <a:buAutoNum type="arabicPeriod"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데이터 유형과 미학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8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고차원 데이터 집합일 경우: 코렐로 그램</a:t>
            </a:r>
            <a:br>
              <a:rPr lang="en" sz="1200"/>
            </a:br>
            <a:r>
              <a:rPr lang="en" sz="1200"/>
              <a:t>&lt;</a:t>
            </a:r>
            <a:r>
              <a:rPr lang="en" sz="1200"/>
              <a:t>214 개의 유리 조각 샘플에 대한 미네랄 함량의 상관 관계</a:t>
            </a:r>
            <a:r>
              <a:rPr lang="en" sz="1200"/>
              <a:t>&gt;</a:t>
            </a:r>
            <a:endParaRPr sz="1200"/>
          </a:p>
        </p:txBody>
      </p:sp>
      <p:pic>
        <p:nvPicPr>
          <p:cNvPr id="630" name="Google Shape;63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75" y="1205375"/>
            <a:ext cx="3270751" cy="327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9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고차원 데이터 집합일 경우: 차원</a:t>
            </a:r>
            <a:r>
              <a:rPr lang="en" sz="1200"/>
              <a:t>의 저주 -&gt; </a:t>
            </a:r>
            <a:r>
              <a:rPr lang="en" sz="1200"/>
              <a:t>주성분 분석 (Principal Component Analysis, PCA</a:t>
            </a:r>
            <a:br>
              <a:rPr lang="en" sz="1200"/>
            </a:br>
            <a:r>
              <a:rPr lang="en" sz="1200"/>
              <a:t>&lt;214 개의 유리 조각 샘플에 대한 미네랄 함량의 상관 관계&gt;</a:t>
            </a:r>
            <a:endParaRPr sz="1200"/>
          </a:p>
        </p:txBody>
      </p:sp>
      <p:pic>
        <p:nvPicPr>
          <p:cNvPr id="636" name="Google Shape;63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523"/>
            <a:ext cx="5706027" cy="35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0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&lt;166 개국의 1970 년과 2010 년 1 인당 이산화탄소 (CO 2 ) 배출량 비교&gt;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데이터 페어링 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42" name="Google Shape;6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50" y="1161973"/>
            <a:ext cx="3778025" cy="3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800" y="1003725"/>
            <a:ext cx="3481175" cy="34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1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4. 6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. </a:t>
            </a:r>
            <a:r>
              <a:rPr lang="en" sz="2400"/>
              <a:t>트렌드, 시계열 데이터를 시각화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스무딩, 꺾은 선 그래프</a:t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3" y="1453700"/>
            <a:ext cx="4314076" cy="266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38" y="1524025"/>
            <a:ext cx="4267198" cy="263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75" y="1145925"/>
            <a:ext cx="4481425" cy="27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325" y="1009650"/>
            <a:ext cx="3873200" cy="29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25" y="1304175"/>
            <a:ext cx="4870950" cy="2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201" y="1201113"/>
            <a:ext cx="3299774" cy="263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50" y="1356975"/>
            <a:ext cx="4156324" cy="25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225" y="1317563"/>
            <a:ext cx="4064201" cy="250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6"/>
          <p:cNvSpPr txBox="1"/>
          <p:nvPr>
            <p:ph type="ctrTitle"/>
          </p:nvPr>
        </p:nvSpPr>
        <p:spPr>
          <a:xfrm>
            <a:off x="311700" y="565769"/>
            <a:ext cx="8520600" cy="39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4. 8. </a:t>
            </a:r>
            <a:r>
              <a:rPr lang="en" sz="2400"/>
              <a:t>지도를 시각화</a:t>
            </a:r>
            <a:r>
              <a:rPr lang="en" sz="2400"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650" y="383850"/>
            <a:ext cx="3904125" cy="3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7"/>
          <p:cNvSpPr txBox="1"/>
          <p:nvPr/>
        </p:nvSpPr>
        <p:spPr>
          <a:xfrm>
            <a:off x="5094325" y="4740300"/>
            <a:ext cx="512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https://twitter.com/karim_douieb/status/1181695687005745153</a:t>
            </a:r>
            <a:endParaRPr/>
          </a:p>
        </p:txBody>
      </p:sp>
      <p:sp>
        <p:nvSpPr>
          <p:cNvPr id="684" name="Google Shape;684;p107"/>
          <p:cNvSpPr txBox="1"/>
          <p:nvPr/>
        </p:nvSpPr>
        <p:spPr>
          <a:xfrm>
            <a:off x="5094325" y="4474725"/>
            <a:ext cx="641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https://twitter.com/LaraLeaTrump/status/117803081567198003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33656" t="0"/>
          <a:stretch/>
        </p:blipFill>
        <p:spPr>
          <a:xfrm>
            <a:off x="1717396" y="1727325"/>
            <a:ext cx="3459200" cy="23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752975" y="399664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07FF"/>
                </a:solidFill>
                <a:latin typeface="Nunito"/>
                <a:ea typeface="Nunito"/>
                <a:cs typeface="Nunito"/>
                <a:sym typeface="Nunito"/>
              </a:rPr>
              <a:t>연속적/불연속적(이산) 데이터</a:t>
            </a:r>
            <a:endParaRPr>
              <a:solidFill>
                <a:srgbClr val="2507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59075" l="65773" r="0" t="0"/>
          <a:stretch/>
        </p:blipFill>
        <p:spPr>
          <a:xfrm>
            <a:off x="3443850" y="1727318"/>
            <a:ext cx="1784601" cy="9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 b="55713" l="32936" r="31772" t="0"/>
          <a:stretch/>
        </p:blipFill>
        <p:spPr>
          <a:xfrm>
            <a:off x="5283968" y="1718563"/>
            <a:ext cx="1840075" cy="1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66756" r="0" t="45253"/>
          <a:stretch/>
        </p:blipFill>
        <p:spPr>
          <a:xfrm>
            <a:off x="5337342" y="2756913"/>
            <a:ext cx="1733325" cy="12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/>
          <p:nvPr/>
        </p:nvSpPr>
        <p:spPr>
          <a:xfrm>
            <a:off x="1577450" y="1613025"/>
            <a:ext cx="3651000" cy="2344500"/>
          </a:xfrm>
          <a:prstGeom prst="rect">
            <a:avLst/>
          </a:prstGeom>
          <a:noFill/>
          <a:ln cap="flat" cmpd="sng" w="19050">
            <a:solidFill>
              <a:srgbClr val="250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5283975" y="1613025"/>
            <a:ext cx="1840200" cy="2344500"/>
          </a:xfrm>
          <a:prstGeom prst="rect">
            <a:avLst/>
          </a:prstGeom>
          <a:noFill/>
          <a:ln cap="flat" cmpd="sng" w="19050">
            <a:solidFill>
              <a:srgbClr val="F800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3991800" y="399664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0096"/>
                </a:solidFill>
                <a:latin typeface="Nunito"/>
                <a:ea typeface="Nunito"/>
                <a:cs typeface="Nunito"/>
                <a:sym typeface="Nunito"/>
              </a:rPr>
              <a:t>불연속적(</a:t>
            </a:r>
            <a:r>
              <a:rPr lang="en">
                <a:solidFill>
                  <a:srgbClr val="F80096"/>
                </a:solidFill>
                <a:latin typeface="Nunito"/>
                <a:ea typeface="Nunito"/>
                <a:cs typeface="Nunito"/>
                <a:sym typeface="Nunito"/>
              </a:rPr>
              <a:t>이산) 데이터</a:t>
            </a:r>
            <a:endParaRPr>
              <a:solidFill>
                <a:srgbClr val="F8009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데이터 시각화: 데이터와 미학을 매핑하는 것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1) 미학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5725"/>
            <a:ext cx="4037725" cy="25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25" y="1216275"/>
            <a:ext cx="4267201" cy="311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08"/>
          <p:cNvSpPr txBox="1"/>
          <p:nvPr>
            <p:ph idx="4294967295" type="title"/>
          </p:nvPr>
        </p:nvSpPr>
        <p:spPr>
          <a:xfrm>
            <a:off x="311700" y="313590"/>
            <a:ext cx="8520600" cy="3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카토그램의 문제점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900" y="264763"/>
            <a:ext cx="6151976" cy="46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0"/>
          <p:cNvSpPr txBox="1"/>
          <p:nvPr>
            <p:ph type="ctrTitle"/>
          </p:nvPr>
        </p:nvSpPr>
        <p:spPr>
          <a:xfrm>
            <a:off x="311708" y="56578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데이터 시각화의 실제 : 싱가포르 거리 시각화</a:t>
            </a:r>
            <a:endParaRPr b="1" sz="2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1"/>
          <p:cNvSpPr txBox="1"/>
          <p:nvPr>
            <p:ph type="title"/>
          </p:nvPr>
        </p:nvSpPr>
        <p:spPr>
          <a:xfrm>
            <a:off x="2262300" y="650975"/>
            <a:ext cx="4619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Singapore Street Visualisation with Open Data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7" name="Google Shape;707;p111"/>
          <p:cNvSpPr/>
          <p:nvPr/>
        </p:nvSpPr>
        <p:spPr>
          <a:xfrm>
            <a:off x="262374" y="1671546"/>
            <a:ext cx="4706700" cy="227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08" name="Google Shape;708;p111"/>
          <p:cNvSpPr txBox="1"/>
          <p:nvPr/>
        </p:nvSpPr>
        <p:spPr>
          <a:xfrm>
            <a:off x="6242251" y="3280200"/>
            <a:ext cx="22404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str.sg/sgstreets</a:t>
            </a:r>
            <a:endParaRPr sz="1800">
              <a:solidFill>
                <a:srgbClr val="4F50B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9" name="Google Shape;709;p111"/>
          <p:cNvSpPr txBox="1"/>
          <p:nvPr/>
        </p:nvSpPr>
        <p:spPr>
          <a:xfrm>
            <a:off x="5339323" y="1793750"/>
            <a:ext cx="34404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17500" lvl="0" marL="4572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3,536 Singapore streets names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69,605 Street Geojson Coordinates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+60,000 Google Street Views Photos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2"/>
          <p:cNvSpPr/>
          <p:nvPr/>
        </p:nvSpPr>
        <p:spPr>
          <a:xfrm>
            <a:off x="487674" y="1816696"/>
            <a:ext cx="7809000" cy="1138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5" name="Google Shape;715;p112"/>
          <p:cNvSpPr txBox="1"/>
          <p:nvPr>
            <p:ph type="title"/>
          </p:nvPr>
        </p:nvSpPr>
        <p:spPr>
          <a:xfrm>
            <a:off x="384725" y="505850"/>
            <a:ext cx="66294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</a:rPr>
              <a:t>Ben Fry's the data visualisation process</a:t>
            </a:r>
            <a:endParaRPr sz="24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3"/>
          <p:cNvSpPr txBox="1"/>
          <p:nvPr/>
        </p:nvSpPr>
        <p:spPr>
          <a:xfrm>
            <a:off x="384724" y="857649"/>
            <a:ext cx="14445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Acquire  </a:t>
            </a:r>
            <a:r>
              <a:rPr lang="en" sz="2800">
                <a:solidFill>
                  <a:srgbClr val="DDE1F2"/>
                </a:solidFill>
                <a:latin typeface="Poppins"/>
                <a:ea typeface="Poppins"/>
                <a:cs typeface="Poppins"/>
                <a:sym typeface="Poppins"/>
              </a:rPr>
              <a:t>Parse  Filter  Mine  Represent  Refine  Interact</a:t>
            </a:r>
            <a:endParaRPr sz="2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1" name="Google Shape;721;p113"/>
          <p:cNvSpPr txBox="1"/>
          <p:nvPr>
            <p:ph type="title"/>
          </p:nvPr>
        </p:nvSpPr>
        <p:spPr>
          <a:xfrm>
            <a:off x="3413569" y="1773719"/>
            <a:ext cx="44703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matter of obtaining the data, whether from a  file on a disk or from a source over a network.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4"/>
          <p:cNvSpPr/>
          <p:nvPr/>
        </p:nvSpPr>
        <p:spPr>
          <a:xfrm>
            <a:off x="5177289" y="1284374"/>
            <a:ext cx="3735000" cy="257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7" name="Google Shape;727;p114"/>
          <p:cNvSpPr txBox="1"/>
          <p:nvPr>
            <p:ph type="title"/>
          </p:nvPr>
        </p:nvSpPr>
        <p:spPr>
          <a:xfrm>
            <a:off x="384725" y="505850"/>
            <a:ext cx="4349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  <a:latin typeface="Poppins"/>
                <a:ea typeface="Poppins"/>
                <a:cs typeface="Poppins"/>
                <a:sym typeface="Poppins"/>
              </a:rPr>
              <a:t>Findings of a pilot study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8" name="Google Shape;728;p114"/>
          <p:cNvSpPr txBox="1"/>
          <p:nvPr/>
        </p:nvSpPr>
        <p:spPr>
          <a:xfrm>
            <a:off x="477573" y="1083637"/>
            <a:ext cx="43497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National Map Line dataset (data.gov.sg)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Only primary roads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Hard to find out the particular street name and its GPS  coordinate set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6731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Fewer benefits of XML over JSON on performance,  speed, and readability.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69900" marR="0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Need to make customized GeoJSON dataset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/>
        </p:nvSpPr>
        <p:spPr>
          <a:xfrm>
            <a:off x="4385979" y="1476067"/>
            <a:ext cx="40137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5915" lvl="0" marL="348615" marR="4572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 format for encoding a variety of geographic data  structures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Served by MapBox web services and API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  <a:p>
            <a:pPr indent="-335915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oppins"/>
              <a:buChar char="●"/>
            </a:pPr>
            <a:r>
              <a:rPr lang="en" sz="14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Can be parsed in modern software and native to the  JavaScript language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4" name="Google Shape;734;p115"/>
          <p:cNvSpPr txBox="1"/>
          <p:nvPr>
            <p:ph type="title"/>
          </p:nvPr>
        </p:nvSpPr>
        <p:spPr>
          <a:xfrm>
            <a:off x="1123071" y="2017225"/>
            <a:ext cx="68979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F50BA"/>
                </a:solidFill>
              </a:rPr>
              <a:t>GeoJSON</a:t>
            </a:r>
            <a:endParaRPr sz="2400"/>
          </a:p>
        </p:txBody>
      </p:sp>
      <p:sp>
        <p:nvSpPr>
          <p:cNvPr id="735" name="Google Shape;735;p115"/>
          <p:cNvSpPr txBox="1"/>
          <p:nvPr/>
        </p:nvSpPr>
        <p:spPr>
          <a:xfrm>
            <a:off x="388974" y="877898"/>
            <a:ext cx="3660900" cy="3534900"/>
          </a:xfrm>
          <a:prstGeom prst="rect">
            <a:avLst/>
          </a:prstGeom>
          <a:solidFill>
            <a:srgbClr val="464B5D"/>
          </a:solidFill>
          <a:ln>
            <a:noFill/>
          </a:ln>
        </p:spPr>
        <p:txBody>
          <a:bodyPr anchorCtr="0" anchor="t" bIns="0" lIns="0" spcFirstLastPara="1" rIns="0" wrap="square" tIns="80625">
            <a:noAutofit/>
          </a:bodyPr>
          <a:lstStyle/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634" lvl="0" marL="154305" marR="157734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900">
                <a:solidFill>
                  <a:srgbClr val="C691E9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b="1"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FeatureCollection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  "</a:t>
            </a:r>
            <a:r>
              <a:rPr b="1" lang="en" sz="900">
                <a:solidFill>
                  <a:srgbClr val="C691E9"/>
                </a:solidFill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001010" rtl="0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b="1"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233172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id0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  "</a:t>
            </a:r>
            <a:r>
              <a:rPr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geometry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578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LineString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578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[[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102.0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], [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103.0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-137794" lvl="0" marL="565785" marR="185166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properties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{  "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prop0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value0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578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prop1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value1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9146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001010" rtl="0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b="1"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Feature</a:t>
            </a:r>
            <a:r>
              <a:rPr b="1"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28625" marR="2331720" rtl="0" algn="l">
              <a:lnSpc>
                <a:spcPct val="118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id1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  "</a:t>
            </a:r>
            <a:r>
              <a:rPr lang="en" sz="900">
                <a:solidFill>
                  <a:srgbClr val="FFCA6B"/>
                </a:solidFill>
                <a:latin typeface="Courier New"/>
                <a:ea typeface="Courier New"/>
                <a:cs typeface="Courier New"/>
                <a:sym typeface="Courier New"/>
              </a:rPr>
              <a:t>geometry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565785" marR="0" rtl="0" algn="l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F68C6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900">
                <a:solidFill>
                  <a:srgbClr val="C3E88C"/>
                </a:solidFill>
                <a:latin typeface="Courier New"/>
                <a:ea typeface="Courier New"/>
                <a:cs typeface="Courier New"/>
                <a:sym typeface="Courier New"/>
              </a:rPr>
              <a:t>Polygon</a:t>
            </a:r>
            <a:r>
              <a:rPr lang="en" sz="9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3064510" rtl="0" algn="ctr">
              <a:lnSpc>
                <a:spcPct val="100000"/>
              </a:lnSpc>
              <a:spcBef>
                <a:spcPts val="195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DFFFF"/>
                </a:solidFill>
                <a:latin typeface="Courier New"/>
                <a:ea typeface="Courier New"/>
                <a:cs typeface="Courier New"/>
                <a:sym typeface="Courier New"/>
              </a:rPr>
              <a:t>….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/>
          <p:nvPr/>
        </p:nvSpPr>
        <p:spPr>
          <a:xfrm>
            <a:off x="2349682" y="152399"/>
            <a:ext cx="4444500" cy="4838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1" name="Google Shape;741;p116"/>
          <p:cNvSpPr/>
          <p:nvPr/>
        </p:nvSpPr>
        <p:spPr>
          <a:xfrm>
            <a:off x="2416345" y="1645271"/>
            <a:ext cx="4311650" cy="1020444"/>
          </a:xfrm>
          <a:custGeom>
            <a:rect b="b" l="l" r="r" t="t"/>
            <a:pathLst>
              <a:path extrusionOk="0" h="1020444" w="4311650">
                <a:moveTo>
                  <a:pt x="0" y="0"/>
                </a:moveTo>
                <a:lnTo>
                  <a:pt x="4311291" y="0"/>
                </a:lnTo>
                <a:lnTo>
                  <a:pt x="4311291" y="1020297"/>
                </a:lnTo>
                <a:lnTo>
                  <a:pt x="0" y="1020297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4F50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2" name="Google Shape;742;p116"/>
          <p:cNvSpPr txBox="1"/>
          <p:nvPr/>
        </p:nvSpPr>
        <p:spPr>
          <a:xfrm>
            <a:off x="5234859" y="4911636"/>
            <a:ext cx="2591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https://en.wikipedia.org/wiki/Geometric_primitive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3" name="Google Shape;743;p116"/>
          <p:cNvSpPr txBox="1"/>
          <p:nvPr/>
        </p:nvSpPr>
        <p:spPr>
          <a:xfrm>
            <a:off x="4278155" y="1034200"/>
            <a:ext cx="1284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095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latitude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None/>
            </a:pP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longitude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9" name="Google Shape;749;p117"/>
          <p:cNvSpPr txBox="1"/>
          <p:nvPr/>
        </p:nvSpPr>
        <p:spPr>
          <a:xfrm>
            <a:off x="1837876" y="1083775"/>
            <a:ext cx="5684100" cy="274200"/>
          </a:xfrm>
          <a:prstGeom prst="rect">
            <a:avLst/>
          </a:prstGeom>
          <a:solidFill>
            <a:srgbClr val="7752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Q. How many points are used to draw street line?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0" name="Google Shape;750;p117"/>
          <p:cNvSpPr txBox="1"/>
          <p:nvPr/>
        </p:nvSpPr>
        <p:spPr>
          <a:xfrm>
            <a:off x="5210761" y="2638673"/>
            <a:ext cx="71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rPr>
              <a:t>Adam Park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